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2" r:id="rId1"/>
    <p:sldMasterId id="2147484270" r:id="rId2"/>
  </p:sldMasterIdLst>
  <p:notesMasterIdLst>
    <p:notesMasterId r:id="rId50"/>
  </p:notesMasterIdLst>
  <p:handoutMasterIdLst>
    <p:handoutMasterId r:id="rId51"/>
  </p:handoutMasterIdLst>
  <p:sldIdLst>
    <p:sldId id="256" r:id="rId3"/>
    <p:sldId id="257" r:id="rId4"/>
    <p:sldId id="293" r:id="rId5"/>
    <p:sldId id="258" r:id="rId6"/>
    <p:sldId id="296" r:id="rId7"/>
    <p:sldId id="300" r:id="rId8"/>
    <p:sldId id="310" r:id="rId9"/>
    <p:sldId id="290" r:id="rId10"/>
    <p:sldId id="319" r:id="rId11"/>
    <p:sldId id="259" r:id="rId12"/>
    <p:sldId id="312" r:id="rId13"/>
    <p:sldId id="313" r:id="rId14"/>
    <p:sldId id="314" r:id="rId15"/>
    <p:sldId id="262" r:id="rId16"/>
    <p:sldId id="304" r:id="rId17"/>
    <p:sldId id="263" r:id="rId18"/>
    <p:sldId id="305" r:id="rId19"/>
    <p:sldId id="306" r:id="rId20"/>
    <p:sldId id="307" r:id="rId21"/>
    <p:sldId id="308" r:id="rId22"/>
    <p:sldId id="265" r:id="rId23"/>
    <p:sldId id="266" r:id="rId24"/>
    <p:sldId id="267" r:id="rId25"/>
    <p:sldId id="268" r:id="rId26"/>
    <p:sldId id="291" r:id="rId27"/>
    <p:sldId id="299" r:id="rId28"/>
    <p:sldId id="272" r:id="rId29"/>
    <p:sldId id="317" r:id="rId30"/>
    <p:sldId id="273" r:id="rId31"/>
    <p:sldId id="286" r:id="rId32"/>
    <p:sldId id="316" r:id="rId33"/>
    <p:sldId id="318" r:id="rId34"/>
    <p:sldId id="297" r:id="rId35"/>
    <p:sldId id="315" r:id="rId36"/>
    <p:sldId id="321" r:id="rId37"/>
    <p:sldId id="320" r:id="rId38"/>
    <p:sldId id="311" r:id="rId39"/>
    <p:sldId id="289" r:id="rId40"/>
    <p:sldId id="274" r:id="rId41"/>
    <p:sldId id="301" r:id="rId42"/>
    <p:sldId id="275" r:id="rId43"/>
    <p:sldId id="303" r:id="rId44"/>
    <p:sldId id="278" r:id="rId45"/>
    <p:sldId id="279" r:id="rId46"/>
    <p:sldId id="280" r:id="rId47"/>
    <p:sldId id="292" r:id="rId48"/>
    <p:sldId id="282" r:id="rId4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4660" autoAdjust="0"/>
  </p:normalViewPr>
  <p:slideViewPr>
    <p:cSldViewPr>
      <p:cViewPr varScale="1">
        <p:scale>
          <a:sx n="94" d="100"/>
          <a:sy n="94" d="100"/>
        </p:scale>
        <p:origin x="15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764"/>
    </p:cViewPr>
  </p:sorterViewPr>
  <p:notesViewPr>
    <p:cSldViewPr>
      <p:cViewPr varScale="1">
        <p:scale>
          <a:sx n="56" d="100"/>
          <a:sy n="56" d="100"/>
        </p:scale>
        <p:origin x="-178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69C0F8C9-93A9-4698-8BC8-5358C42A3B92}"/>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376" tIns="46188" rIns="92376" bIns="46188" numCol="1" anchor="t" anchorCtr="0" compatLnSpc="1">
            <a:prstTxWarp prst="textNoShape">
              <a:avLst/>
            </a:prstTxWarp>
          </a:bodyPr>
          <a:lstStyle>
            <a:lvl1pPr defTabSz="923849" eaLnBrk="1" hangingPunct="1">
              <a:defRPr sz="1200">
                <a:latin typeface="Arial" charset="0"/>
              </a:defRPr>
            </a:lvl1pPr>
          </a:lstStyle>
          <a:p>
            <a:pPr>
              <a:defRPr/>
            </a:pPr>
            <a:endParaRPr lang="en-US"/>
          </a:p>
        </p:txBody>
      </p:sp>
      <p:sp>
        <p:nvSpPr>
          <p:cNvPr id="143363" name="Rectangle 3">
            <a:extLst>
              <a:ext uri="{FF2B5EF4-FFF2-40B4-BE49-F238E27FC236}">
                <a16:creationId xmlns:a16="http://schemas.microsoft.com/office/drawing/2014/main" id="{8CEA6E48-E7E5-43F0-A27F-00816B4E776E}"/>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376" tIns="46188" rIns="92376" bIns="46188" numCol="1" anchor="t" anchorCtr="0" compatLnSpc="1">
            <a:prstTxWarp prst="textNoShape">
              <a:avLst/>
            </a:prstTxWarp>
          </a:bodyPr>
          <a:lstStyle>
            <a:lvl1pPr algn="r" defTabSz="923849" eaLnBrk="1" hangingPunct="1">
              <a:defRPr sz="1200">
                <a:latin typeface="Arial" charset="0"/>
              </a:defRPr>
            </a:lvl1pPr>
          </a:lstStyle>
          <a:p>
            <a:pPr>
              <a:defRPr/>
            </a:pPr>
            <a:endParaRPr lang="en-US"/>
          </a:p>
        </p:txBody>
      </p:sp>
      <p:sp>
        <p:nvSpPr>
          <p:cNvPr id="143364" name="Rectangle 4">
            <a:extLst>
              <a:ext uri="{FF2B5EF4-FFF2-40B4-BE49-F238E27FC236}">
                <a16:creationId xmlns:a16="http://schemas.microsoft.com/office/drawing/2014/main" id="{3C8FA46E-DCB3-4F93-90F3-E1C92CEEE0C8}"/>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376" tIns="46188" rIns="92376" bIns="46188" numCol="1" anchor="b" anchorCtr="0" compatLnSpc="1">
            <a:prstTxWarp prst="textNoShape">
              <a:avLst/>
            </a:prstTxWarp>
          </a:bodyPr>
          <a:lstStyle>
            <a:lvl1pPr defTabSz="923849" eaLnBrk="1" hangingPunct="1">
              <a:defRPr sz="1200">
                <a:latin typeface="Arial" charset="0"/>
              </a:defRPr>
            </a:lvl1pPr>
          </a:lstStyle>
          <a:p>
            <a:pPr>
              <a:defRPr/>
            </a:pPr>
            <a:endParaRPr lang="en-US"/>
          </a:p>
        </p:txBody>
      </p:sp>
      <p:sp>
        <p:nvSpPr>
          <p:cNvPr id="143365" name="Rectangle 5">
            <a:extLst>
              <a:ext uri="{FF2B5EF4-FFF2-40B4-BE49-F238E27FC236}">
                <a16:creationId xmlns:a16="http://schemas.microsoft.com/office/drawing/2014/main" id="{30B57207-8562-4B11-861B-BCE68D290F6B}"/>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376" tIns="46188" rIns="92376" bIns="46188" numCol="1" anchor="b" anchorCtr="0" compatLnSpc="1">
            <a:prstTxWarp prst="textNoShape">
              <a:avLst/>
            </a:prstTxWarp>
          </a:bodyPr>
          <a:lstStyle>
            <a:lvl1pPr algn="r" defTabSz="922338" eaLnBrk="1" hangingPunct="1">
              <a:defRPr sz="1200">
                <a:latin typeface="Arial" panose="020B0604020202020204" pitchFamily="34" charset="0"/>
              </a:defRPr>
            </a:lvl1pPr>
          </a:lstStyle>
          <a:p>
            <a:pPr>
              <a:defRPr/>
            </a:pPr>
            <a:fld id="{8C22C281-808A-4B51-9CFF-52011625179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1F511E3C-1F51-4116-A9AE-8485072431B9}"/>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63843" name="Rectangle 3">
            <a:extLst>
              <a:ext uri="{FF2B5EF4-FFF2-40B4-BE49-F238E27FC236}">
                <a16:creationId xmlns:a16="http://schemas.microsoft.com/office/drawing/2014/main" id="{46730EB0-B16D-4AF3-9B34-EEC2E8CD7CBC}"/>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316" name="Rectangle 4">
            <a:extLst>
              <a:ext uri="{FF2B5EF4-FFF2-40B4-BE49-F238E27FC236}">
                <a16:creationId xmlns:a16="http://schemas.microsoft.com/office/drawing/2014/main" id="{75047673-14DA-47CB-9D15-DC6A158D9E25}"/>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5" name="Rectangle 5">
            <a:extLst>
              <a:ext uri="{FF2B5EF4-FFF2-40B4-BE49-F238E27FC236}">
                <a16:creationId xmlns:a16="http://schemas.microsoft.com/office/drawing/2014/main" id="{C9674BA0-E216-4A5E-A7B8-84F6EED71524}"/>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846" name="Rectangle 6">
            <a:extLst>
              <a:ext uri="{FF2B5EF4-FFF2-40B4-BE49-F238E27FC236}">
                <a16:creationId xmlns:a16="http://schemas.microsoft.com/office/drawing/2014/main" id="{7C4CCF6A-6C11-4407-A1EF-FA8EA79883D7}"/>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0654" tIns="45327" rIns="90654" bIns="45327"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63847" name="Rectangle 7">
            <a:extLst>
              <a:ext uri="{FF2B5EF4-FFF2-40B4-BE49-F238E27FC236}">
                <a16:creationId xmlns:a16="http://schemas.microsoft.com/office/drawing/2014/main" id="{4AEE41AA-27D4-450A-9C18-189493224488}"/>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0654" tIns="45327" rIns="90654" bIns="45327"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AF99AC6-2D60-4FF7-8816-C505EDCA13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5EE41E9C-E61F-43BA-9E38-3CFE509322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830B9A1E-2E99-46E9-9BF8-2781B805E4B0}" type="slidenum">
              <a:rPr lang="en-US" altLang="en-US" smtClean="0">
                <a:latin typeface="Arial" panose="020B0604020202020204" pitchFamily="34" charset="0"/>
              </a:rPr>
              <a:pPr/>
              <a:t>1</a:t>
            </a:fld>
            <a:endParaRPr lang="en-US" altLang="en-US">
              <a:latin typeface="Arial" panose="020B0604020202020204" pitchFamily="34" charset="0"/>
            </a:endParaRPr>
          </a:p>
        </p:txBody>
      </p:sp>
      <p:sp>
        <p:nvSpPr>
          <p:cNvPr id="16387" name="Rectangle 2">
            <a:extLst>
              <a:ext uri="{FF2B5EF4-FFF2-40B4-BE49-F238E27FC236}">
                <a16:creationId xmlns:a16="http://schemas.microsoft.com/office/drawing/2014/main" id="{57489D16-C817-4235-83E2-A45142D28EE3}"/>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4F2CB7C1-A8A6-48F7-B960-2EFAB9A7D7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68EC298-BA3F-4FBE-93A3-EE7A598E3B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6943DE1-D82D-4810-903D-6B86FD5807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9201FB-0EA6-4A6B-956A-4190D21D317E}"/>
              </a:ext>
            </a:extLst>
          </p:cNvPr>
          <p:cNvSpPr>
            <a:spLocks noGrp="1"/>
          </p:cNvSpPr>
          <p:nvPr>
            <p:ph type="sldNum" sz="quarter" idx="12"/>
          </p:nvPr>
        </p:nvSpPr>
        <p:spPr/>
        <p:txBody>
          <a:bodyPr/>
          <a:lstStyle>
            <a:lvl1pPr>
              <a:defRPr/>
            </a:lvl1pPr>
          </a:lstStyle>
          <a:p>
            <a:pPr>
              <a:defRPr/>
            </a:pPr>
            <a:fld id="{B5AB3884-50D9-42A2-B877-E9EA7BB87D31}" type="slidenum">
              <a:rPr lang="en-US" altLang="en-US"/>
              <a:pPr>
                <a:defRPr/>
              </a:pPr>
              <a:t>‹#›</a:t>
            </a:fld>
            <a:endParaRPr lang="en-US" altLang="en-US"/>
          </a:p>
        </p:txBody>
      </p:sp>
    </p:spTree>
    <p:extLst>
      <p:ext uri="{BB962C8B-B14F-4D97-AF65-F5344CB8AC3E}">
        <p14:creationId xmlns:p14="http://schemas.microsoft.com/office/powerpoint/2010/main" val="3062942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6" descr="Slate-V2-SD-panoPhotoInset.png">
            <a:extLst>
              <a:ext uri="{FF2B5EF4-FFF2-40B4-BE49-F238E27FC236}">
                <a16:creationId xmlns:a16="http://schemas.microsoft.com/office/drawing/2014/main" id="{ECED0893-CEFF-485B-A338-6F6EAEDA909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4538" y="539750"/>
            <a:ext cx="7654925"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54" y="4565255"/>
            <a:ext cx="7766495" cy="543472"/>
          </a:xfrm>
        </p:spPr>
        <p:txBody>
          <a:bodyPr anchor="b"/>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5108728"/>
            <a:ext cx="776532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5B57C142-F934-47E6-AC14-75F8720465B4}"/>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36BE13E3-4D7A-4D56-8413-0D329D54E5B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B7C59C7-9544-48C5-8F2B-87774F4B20EA}"/>
              </a:ext>
            </a:extLst>
          </p:cNvPr>
          <p:cNvSpPr>
            <a:spLocks noGrp="1"/>
          </p:cNvSpPr>
          <p:nvPr>
            <p:ph type="sldNum" sz="quarter" idx="12"/>
          </p:nvPr>
        </p:nvSpPr>
        <p:spPr/>
        <p:txBody>
          <a:bodyPr/>
          <a:lstStyle>
            <a:lvl1pPr>
              <a:defRPr/>
            </a:lvl1pPr>
          </a:lstStyle>
          <a:p>
            <a:pPr>
              <a:defRPr/>
            </a:pPr>
            <a:fld id="{664B00AE-95D4-47DB-83B3-EFE0310707F1}" type="slidenum">
              <a:rPr lang="en-US" altLang="en-US"/>
              <a:pPr>
                <a:defRPr/>
              </a:pPr>
              <a:t>‹#›</a:t>
            </a:fld>
            <a:endParaRPr lang="en-US" altLang="en-US"/>
          </a:p>
        </p:txBody>
      </p:sp>
    </p:spTree>
    <p:extLst>
      <p:ext uri="{BB962C8B-B14F-4D97-AF65-F5344CB8AC3E}">
        <p14:creationId xmlns:p14="http://schemas.microsoft.com/office/powerpoint/2010/main" val="3045685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22756F8-D338-4910-901E-78038A995BA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0148F02-6433-46F2-B24D-9587E9C1DD1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59133F3-0B5E-45B5-A114-D3271A4880D9}"/>
              </a:ext>
            </a:extLst>
          </p:cNvPr>
          <p:cNvSpPr>
            <a:spLocks noGrp="1"/>
          </p:cNvSpPr>
          <p:nvPr>
            <p:ph type="sldNum" sz="quarter" idx="12"/>
          </p:nvPr>
        </p:nvSpPr>
        <p:spPr/>
        <p:txBody>
          <a:bodyPr/>
          <a:lstStyle>
            <a:lvl1pPr>
              <a:defRPr/>
            </a:lvl1pPr>
          </a:lstStyle>
          <a:p>
            <a:pPr>
              <a:defRPr/>
            </a:pPr>
            <a:fld id="{EB92F08B-1D4C-42CF-8A1C-EC378B6E1553}" type="slidenum">
              <a:rPr lang="en-US" altLang="en-US"/>
              <a:pPr>
                <a:defRPr/>
              </a:pPr>
              <a:t>‹#›</a:t>
            </a:fld>
            <a:endParaRPr lang="en-US" altLang="en-US"/>
          </a:p>
        </p:txBody>
      </p:sp>
    </p:spTree>
    <p:extLst>
      <p:ext uri="{BB962C8B-B14F-4D97-AF65-F5344CB8AC3E}">
        <p14:creationId xmlns:p14="http://schemas.microsoft.com/office/powerpoint/2010/main" val="2125742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2AE995-7B0F-42F5-89DA-057DE65A357E}"/>
              </a:ext>
            </a:extLst>
          </p:cNvPr>
          <p:cNvSpPr txBox="1"/>
          <p:nvPr/>
        </p:nvSpPr>
        <p:spPr>
          <a:xfrm>
            <a:off x="627063" y="873125"/>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a:extLst>
              <a:ext uri="{FF2B5EF4-FFF2-40B4-BE49-F238E27FC236}">
                <a16:creationId xmlns:a16="http://schemas.microsoft.com/office/drawing/2014/main" id="{BC1240B0-7CFB-45F9-B2BF-6FA8D5B569E3}"/>
              </a:ext>
            </a:extLst>
          </p:cNvPr>
          <p:cNvSpPr txBox="1"/>
          <p:nvPr/>
        </p:nvSpPr>
        <p:spPr>
          <a:xfrm>
            <a:off x="7827963" y="29337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6" y="4304353"/>
            <a:ext cx="7765322" cy="148949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ate Placeholder 4">
            <a:extLst>
              <a:ext uri="{FF2B5EF4-FFF2-40B4-BE49-F238E27FC236}">
                <a16:creationId xmlns:a16="http://schemas.microsoft.com/office/drawing/2014/main" id="{E1D80CBE-2BA2-4B17-8C7D-86C7E4E6EB35}"/>
              </a:ext>
            </a:extLst>
          </p:cNvPr>
          <p:cNvSpPr>
            <a:spLocks noGrp="1"/>
          </p:cNvSpPr>
          <p:nvPr>
            <p:ph type="dt" sz="half" idx="14"/>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DC14E144-45AC-4789-B05D-64A7F80AA4A7}"/>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232CF923-9103-4E9A-8E69-FB725C4087BE}"/>
              </a:ext>
            </a:extLst>
          </p:cNvPr>
          <p:cNvSpPr>
            <a:spLocks noGrp="1"/>
          </p:cNvSpPr>
          <p:nvPr>
            <p:ph type="sldNum" sz="quarter" idx="16"/>
          </p:nvPr>
        </p:nvSpPr>
        <p:spPr/>
        <p:txBody>
          <a:bodyPr/>
          <a:lstStyle>
            <a:lvl1pPr>
              <a:defRPr/>
            </a:lvl1pPr>
          </a:lstStyle>
          <a:p>
            <a:pPr>
              <a:defRPr/>
            </a:pPr>
            <a:fld id="{1F4496AA-C0CE-4EA4-9DB0-B8A08D935EBD}" type="slidenum">
              <a:rPr lang="en-US" altLang="en-US"/>
              <a:pPr>
                <a:defRPr/>
              </a:pPr>
              <a:t>‹#›</a:t>
            </a:fld>
            <a:endParaRPr lang="en-US" altLang="en-US"/>
          </a:p>
        </p:txBody>
      </p:sp>
    </p:spTree>
    <p:extLst>
      <p:ext uri="{BB962C8B-B14F-4D97-AF65-F5344CB8AC3E}">
        <p14:creationId xmlns:p14="http://schemas.microsoft.com/office/powerpoint/2010/main" val="2365685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5E3F11E-BD24-4FF7-B362-88DA6D10D59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C50208B-FB85-4401-963B-FEB15477337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AE37FB2-B99C-4813-96F7-C3EEA20324F7}"/>
              </a:ext>
            </a:extLst>
          </p:cNvPr>
          <p:cNvSpPr>
            <a:spLocks noGrp="1"/>
          </p:cNvSpPr>
          <p:nvPr>
            <p:ph type="sldNum" sz="quarter" idx="12"/>
          </p:nvPr>
        </p:nvSpPr>
        <p:spPr/>
        <p:txBody>
          <a:bodyPr/>
          <a:lstStyle>
            <a:lvl1pPr>
              <a:defRPr/>
            </a:lvl1pPr>
          </a:lstStyle>
          <a:p>
            <a:pPr>
              <a:defRPr/>
            </a:pPr>
            <a:fld id="{AABD3CA6-B0B1-47B1-AAC4-BEC08124609A}" type="slidenum">
              <a:rPr lang="en-US" altLang="en-US"/>
              <a:pPr>
                <a:defRPr/>
              </a:pPr>
              <a:t>‹#›</a:t>
            </a:fld>
            <a:endParaRPr lang="en-US" altLang="en-US"/>
          </a:p>
        </p:txBody>
      </p:sp>
    </p:spTree>
    <p:extLst>
      <p:ext uri="{BB962C8B-B14F-4D97-AF65-F5344CB8AC3E}">
        <p14:creationId xmlns:p14="http://schemas.microsoft.com/office/powerpoint/2010/main" val="4071526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571750"/>
            <a:ext cx="2475738"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76" y="2571750"/>
            <a:ext cx="2475738"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4929" y="2571750"/>
            <a:ext cx="2475738"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Date Placeholder 3">
            <a:extLst>
              <a:ext uri="{FF2B5EF4-FFF2-40B4-BE49-F238E27FC236}">
                <a16:creationId xmlns:a16="http://schemas.microsoft.com/office/drawing/2014/main" id="{8551A06A-D612-4AF2-AD1E-63F8292C87BF}"/>
              </a:ext>
            </a:extLst>
          </p:cNvPr>
          <p:cNvSpPr>
            <a:spLocks noGrp="1"/>
          </p:cNvSpPr>
          <p:nvPr>
            <p:ph type="dt" sz="half" idx="18"/>
          </p:nvPr>
        </p:nvSpPr>
        <p:spPr/>
        <p:txBody>
          <a:bodyPr/>
          <a:lstStyle>
            <a:lvl1pPr>
              <a:defRPr/>
            </a:lvl1pPr>
          </a:lstStyle>
          <a:p>
            <a:pPr>
              <a:defRPr/>
            </a:pPr>
            <a:endParaRPr lang="en-US"/>
          </a:p>
        </p:txBody>
      </p:sp>
      <p:sp>
        <p:nvSpPr>
          <p:cNvPr id="14" name="Footer Placeholder 4">
            <a:extLst>
              <a:ext uri="{FF2B5EF4-FFF2-40B4-BE49-F238E27FC236}">
                <a16:creationId xmlns:a16="http://schemas.microsoft.com/office/drawing/2014/main" id="{FAE51829-2C77-4714-A217-24FF7F856C73}"/>
              </a:ext>
            </a:extLst>
          </p:cNvPr>
          <p:cNvSpPr>
            <a:spLocks noGrp="1"/>
          </p:cNvSpPr>
          <p:nvPr>
            <p:ph type="ftr" sz="quarter" idx="19"/>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66E2568F-4B8A-49C0-BE5F-6DB32AE844B0}"/>
              </a:ext>
            </a:extLst>
          </p:cNvPr>
          <p:cNvSpPr>
            <a:spLocks noGrp="1"/>
          </p:cNvSpPr>
          <p:nvPr>
            <p:ph type="sldNum" sz="quarter" idx="20"/>
          </p:nvPr>
        </p:nvSpPr>
        <p:spPr/>
        <p:txBody>
          <a:bodyPr/>
          <a:lstStyle>
            <a:lvl1pPr>
              <a:defRPr/>
            </a:lvl1pPr>
          </a:lstStyle>
          <a:p>
            <a:pPr>
              <a:defRPr/>
            </a:pPr>
            <a:fld id="{FF9D85EB-C9A5-4ED2-BC4A-E9A02E83D404}" type="slidenum">
              <a:rPr lang="en-US" altLang="en-US"/>
              <a:pPr>
                <a:defRPr/>
              </a:pPr>
              <a:t>‹#›</a:t>
            </a:fld>
            <a:endParaRPr lang="en-US" altLang="en-US"/>
          </a:p>
        </p:txBody>
      </p:sp>
    </p:spTree>
    <p:extLst>
      <p:ext uri="{BB962C8B-B14F-4D97-AF65-F5344CB8AC3E}">
        <p14:creationId xmlns:p14="http://schemas.microsoft.com/office/powerpoint/2010/main" val="1571580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6" descr="Slate-V2-SD-3colPhotoInset.png">
            <a:extLst>
              <a:ext uri="{FF2B5EF4-FFF2-40B4-BE49-F238E27FC236}">
                <a16:creationId xmlns:a16="http://schemas.microsoft.com/office/drawing/2014/main" id="{9099AA9D-96B4-4DB2-A480-AF45D92617C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8813" y="1825625"/>
            <a:ext cx="2528887"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Slate-V2-SD-3colPhotoInset.png">
            <a:extLst>
              <a:ext uri="{FF2B5EF4-FFF2-40B4-BE49-F238E27FC236}">
                <a16:creationId xmlns:a16="http://schemas.microsoft.com/office/drawing/2014/main" id="{472A57FA-7F31-479D-8DAE-E68B255029A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94063" y="1825625"/>
            <a:ext cx="2528887"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Slate-V2-SD-3colPhotoInset.png">
            <a:extLst>
              <a:ext uri="{FF2B5EF4-FFF2-40B4-BE49-F238E27FC236}">
                <a16:creationId xmlns:a16="http://schemas.microsoft.com/office/drawing/2014/main" id="{3A9B4100-75F5-4A8C-8340-8D04AD8B52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21375" y="1825625"/>
            <a:ext cx="2528888"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46" y="4480369"/>
            <a:ext cx="2475738" cy="1310833"/>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75" y="4480368"/>
            <a:ext cx="2476753" cy="1310833"/>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4929" y="4480366"/>
            <a:ext cx="2475738" cy="1310835"/>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5" name="Date Placeholder 2">
            <a:extLst>
              <a:ext uri="{FF2B5EF4-FFF2-40B4-BE49-F238E27FC236}">
                <a16:creationId xmlns:a16="http://schemas.microsoft.com/office/drawing/2014/main" id="{C370E8BA-0245-4C24-8519-05D4E799EB7C}"/>
              </a:ext>
            </a:extLst>
          </p:cNvPr>
          <p:cNvSpPr>
            <a:spLocks noGrp="1"/>
          </p:cNvSpPr>
          <p:nvPr>
            <p:ph type="dt" sz="half" idx="23"/>
          </p:nvPr>
        </p:nvSpPr>
        <p:spPr/>
        <p:txBody>
          <a:bodyPr/>
          <a:lstStyle>
            <a:lvl1pPr>
              <a:defRPr/>
            </a:lvl1pPr>
          </a:lstStyle>
          <a:p>
            <a:pPr>
              <a:defRPr/>
            </a:pPr>
            <a:endParaRPr lang="en-US"/>
          </a:p>
        </p:txBody>
      </p:sp>
      <p:sp>
        <p:nvSpPr>
          <p:cNvPr id="16" name="Footer Placeholder 3">
            <a:extLst>
              <a:ext uri="{FF2B5EF4-FFF2-40B4-BE49-F238E27FC236}">
                <a16:creationId xmlns:a16="http://schemas.microsoft.com/office/drawing/2014/main" id="{DDD7B3B6-F757-48AA-A9BC-7BE2F9118809}"/>
              </a:ext>
            </a:extLst>
          </p:cNvPr>
          <p:cNvSpPr>
            <a:spLocks noGrp="1"/>
          </p:cNvSpPr>
          <p:nvPr>
            <p:ph type="ftr" sz="quarter" idx="24"/>
          </p:nvPr>
        </p:nvSpPr>
        <p:spPr/>
        <p:txBody>
          <a:bodyPr/>
          <a:lstStyle>
            <a:lvl1pPr>
              <a:defRPr/>
            </a:lvl1pPr>
          </a:lstStyle>
          <a:p>
            <a:pPr>
              <a:defRPr/>
            </a:pPr>
            <a:endParaRPr lang="en-US"/>
          </a:p>
        </p:txBody>
      </p:sp>
      <p:sp>
        <p:nvSpPr>
          <p:cNvPr id="17" name="Slide Number Placeholder 4">
            <a:extLst>
              <a:ext uri="{FF2B5EF4-FFF2-40B4-BE49-F238E27FC236}">
                <a16:creationId xmlns:a16="http://schemas.microsoft.com/office/drawing/2014/main" id="{5694322F-7431-4E64-870B-B6DEBFB90807}"/>
              </a:ext>
            </a:extLst>
          </p:cNvPr>
          <p:cNvSpPr>
            <a:spLocks noGrp="1"/>
          </p:cNvSpPr>
          <p:nvPr>
            <p:ph type="sldNum" sz="quarter" idx="25"/>
          </p:nvPr>
        </p:nvSpPr>
        <p:spPr/>
        <p:txBody>
          <a:bodyPr/>
          <a:lstStyle>
            <a:lvl1pPr>
              <a:defRPr/>
            </a:lvl1pPr>
          </a:lstStyle>
          <a:p>
            <a:pPr>
              <a:defRPr/>
            </a:pPr>
            <a:fld id="{83E01317-CE48-4B0C-9E14-1F81DD6A714F}" type="slidenum">
              <a:rPr lang="en-US" altLang="en-US"/>
              <a:pPr>
                <a:defRPr/>
              </a:pPr>
              <a:t>‹#›</a:t>
            </a:fld>
            <a:endParaRPr lang="en-US" altLang="en-US"/>
          </a:p>
        </p:txBody>
      </p:sp>
    </p:spTree>
    <p:extLst>
      <p:ext uri="{BB962C8B-B14F-4D97-AF65-F5344CB8AC3E}">
        <p14:creationId xmlns:p14="http://schemas.microsoft.com/office/powerpoint/2010/main" val="3379677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BAA5F1-4DD0-4E62-A460-0FD28CB700E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62BC7A4-8074-45D2-9F28-47B7BCB454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0C1446-9758-49A6-B555-9A931AF80F37}"/>
              </a:ext>
            </a:extLst>
          </p:cNvPr>
          <p:cNvSpPr>
            <a:spLocks noGrp="1"/>
          </p:cNvSpPr>
          <p:nvPr>
            <p:ph type="sldNum" sz="quarter" idx="12"/>
          </p:nvPr>
        </p:nvSpPr>
        <p:spPr/>
        <p:txBody>
          <a:bodyPr/>
          <a:lstStyle>
            <a:lvl1pPr>
              <a:defRPr/>
            </a:lvl1pPr>
          </a:lstStyle>
          <a:p>
            <a:pPr>
              <a:defRPr/>
            </a:pPr>
            <a:fld id="{6D1AE990-E7BE-4C84-BD9F-A983CB0D0579}" type="slidenum">
              <a:rPr lang="en-US" altLang="en-US"/>
              <a:pPr>
                <a:defRPr/>
              </a:pPr>
              <a:t>‹#›</a:t>
            </a:fld>
            <a:endParaRPr lang="en-US" altLang="en-US"/>
          </a:p>
        </p:txBody>
      </p:sp>
    </p:spTree>
    <p:extLst>
      <p:ext uri="{BB962C8B-B14F-4D97-AF65-F5344CB8AC3E}">
        <p14:creationId xmlns:p14="http://schemas.microsoft.com/office/powerpoint/2010/main" val="2494006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6538725-C506-44C0-8071-AE724F887FF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6F52B2D-CD51-4786-94AD-C5785A5F92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CEDF624-3AD8-4348-AECB-A9C19F8C3604}"/>
              </a:ext>
            </a:extLst>
          </p:cNvPr>
          <p:cNvSpPr>
            <a:spLocks noGrp="1"/>
          </p:cNvSpPr>
          <p:nvPr>
            <p:ph type="sldNum" sz="quarter" idx="12"/>
          </p:nvPr>
        </p:nvSpPr>
        <p:spPr/>
        <p:txBody>
          <a:bodyPr/>
          <a:lstStyle>
            <a:lvl1pPr>
              <a:defRPr/>
            </a:lvl1pPr>
          </a:lstStyle>
          <a:p>
            <a:pPr>
              <a:defRPr/>
            </a:pPr>
            <a:fld id="{2C23DFDE-A7B6-4BB9-A0A4-D2CA343CC700}" type="slidenum">
              <a:rPr lang="en-US" altLang="en-US"/>
              <a:pPr>
                <a:defRPr/>
              </a:pPr>
              <a:t>‹#›</a:t>
            </a:fld>
            <a:endParaRPr lang="en-US" altLang="en-US"/>
          </a:p>
        </p:txBody>
      </p:sp>
    </p:spTree>
    <p:extLst>
      <p:ext uri="{BB962C8B-B14F-4D97-AF65-F5344CB8AC3E}">
        <p14:creationId xmlns:p14="http://schemas.microsoft.com/office/powerpoint/2010/main" val="3358427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328E86-F563-4D79-A03D-1D8BFA37E62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9A681CB-0267-46C2-84B6-B4CE5B04A9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0F12E2-03E6-46F7-9DF3-A053AC55975F}"/>
              </a:ext>
            </a:extLst>
          </p:cNvPr>
          <p:cNvSpPr>
            <a:spLocks noGrp="1"/>
          </p:cNvSpPr>
          <p:nvPr>
            <p:ph type="sldNum" sz="quarter" idx="12"/>
          </p:nvPr>
        </p:nvSpPr>
        <p:spPr/>
        <p:txBody>
          <a:bodyPr/>
          <a:lstStyle>
            <a:lvl1pPr>
              <a:defRPr/>
            </a:lvl1pPr>
          </a:lstStyle>
          <a:p>
            <a:pPr>
              <a:defRPr/>
            </a:pPr>
            <a:fld id="{9B3EB0F4-F1BC-4E5B-BEF3-91BC81C7EF7D}" type="slidenum">
              <a:rPr lang="en-US" altLang="en-US"/>
              <a:pPr>
                <a:defRPr/>
              </a:pPr>
              <a:t>‹#›</a:t>
            </a:fld>
            <a:endParaRPr lang="en-US" altLang="en-US"/>
          </a:p>
        </p:txBody>
      </p:sp>
    </p:spTree>
    <p:extLst>
      <p:ext uri="{BB962C8B-B14F-4D97-AF65-F5344CB8AC3E}">
        <p14:creationId xmlns:p14="http://schemas.microsoft.com/office/powerpoint/2010/main" val="3225229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90812F-87D6-4737-B5FD-007016F2099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AA41D59-6B77-4EBE-9D34-C4F4E8E3AA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DD009B-4BAC-4B81-9B71-DE08F714AF3B}"/>
              </a:ext>
            </a:extLst>
          </p:cNvPr>
          <p:cNvSpPr>
            <a:spLocks noGrp="1"/>
          </p:cNvSpPr>
          <p:nvPr>
            <p:ph type="sldNum" sz="quarter" idx="12"/>
          </p:nvPr>
        </p:nvSpPr>
        <p:spPr/>
        <p:txBody>
          <a:bodyPr/>
          <a:lstStyle>
            <a:lvl1pPr>
              <a:defRPr/>
            </a:lvl1pPr>
          </a:lstStyle>
          <a:p>
            <a:pPr>
              <a:defRPr/>
            </a:pPr>
            <a:fld id="{83A19228-28FF-47CA-923D-016EB15F3503}" type="slidenum">
              <a:rPr lang="en-US" altLang="en-US"/>
              <a:pPr>
                <a:defRPr/>
              </a:pPr>
              <a:t>‹#›</a:t>
            </a:fld>
            <a:endParaRPr lang="en-US" altLang="en-US"/>
          </a:p>
        </p:txBody>
      </p:sp>
    </p:spTree>
    <p:extLst>
      <p:ext uri="{BB962C8B-B14F-4D97-AF65-F5344CB8AC3E}">
        <p14:creationId xmlns:p14="http://schemas.microsoft.com/office/powerpoint/2010/main" val="215682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C4FE16-607C-4953-BA58-6943701930E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4784C46-FDDB-4C0F-A91F-C11C26020E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C725A7-E036-46B2-B3EB-D99FC3F50BEB}"/>
              </a:ext>
            </a:extLst>
          </p:cNvPr>
          <p:cNvSpPr>
            <a:spLocks noGrp="1"/>
          </p:cNvSpPr>
          <p:nvPr>
            <p:ph type="sldNum" sz="quarter" idx="12"/>
          </p:nvPr>
        </p:nvSpPr>
        <p:spPr/>
        <p:txBody>
          <a:bodyPr/>
          <a:lstStyle>
            <a:lvl1pPr>
              <a:defRPr/>
            </a:lvl1pPr>
          </a:lstStyle>
          <a:p>
            <a:pPr>
              <a:defRPr/>
            </a:pPr>
            <a:fld id="{605D5964-B07C-4B60-A922-AE7494F19FC9}" type="slidenum">
              <a:rPr lang="en-US" altLang="en-US"/>
              <a:pPr>
                <a:defRPr/>
              </a:pPr>
              <a:t>‹#›</a:t>
            </a:fld>
            <a:endParaRPr lang="en-US" altLang="en-US"/>
          </a:p>
        </p:txBody>
      </p:sp>
    </p:spTree>
    <p:extLst>
      <p:ext uri="{BB962C8B-B14F-4D97-AF65-F5344CB8AC3E}">
        <p14:creationId xmlns:p14="http://schemas.microsoft.com/office/powerpoint/2010/main" val="1100957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34EC13-7108-4C3C-B18A-874E0ABC124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AAF7B10-0C66-41C3-8551-B7736B960E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0CC732-31C0-4A3A-9A4A-4E4CA3F2CC63}"/>
              </a:ext>
            </a:extLst>
          </p:cNvPr>
          <p:cNvSpPr>
            <a:spLocks noGrp="1"/>
          </p:cNvSpPr>
          <p:nvPr>
            <p:ph type="sldNum" sz="quarter" idx="12"/>
          </p:nvPr>
        </p:nvSpPr>
        <p:spPr/>
        <p:txBody>
          <a:bodyPr/>
          <a:lstStyle>
            <a:lvl1pPr>
              <a:defRPr/>
            </a:lvl1pPr>
          </a:lstStyle>
          <a:p>
            <a:pPr>
              <a:defRPr/>
            </a:pPr>
            <a:fld id="{4770FB9C-2258-4AFB-BDEB-8F9D55F4BC07}" type="slidenum">
              <a:rPr lang="en-US" altLang="en-US"/>
              <a:pPr>
                <a:defRPr/>
              </a:pPr>
              <a:t>‹#›</a:t>
            </a:fld>
            <a:endParaRPr lang="en-US" altLang="en-US"/>
          </a:p>
        </p:txBody>
      </p:sp>
    </p:spTree>
    <p:extLst>
      <p:ext uri="{BB962C8B-B14F-4D97-AF65-F5344CB8AC3E}">
        <p14:creationId xmlns:p14="http://schemas.microsoft.com/office/powerpoint/2010/main" val="3624861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AF42F79-B09D-4FD6-9EF6-E4A9B931DB4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BCA80AB-4F04-44FA-816A-947F16D9DB2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F1AB6F5-1E4B-4478-A5FE-E1EB1BA9BFFF}"/>
              </a:ext>
            </a:extLst>
          </p:cNvPr>
          <p:cNvSpPr>
            <a:spLocks noGrp="1"/>
          </p:cNvSpPr>
          <p:nvPr>
            <p:ph type="sldNum" sz="quarter" idx="12"/>
          </p:nvPr>
        </p:nvSpPr>
        <p:spPr/>
        <p:txBody>
          <a:bodyPr/>
          <a:lstStyle>
            <a:lvl1pPr>
              <a:defRPr/>
            </a:lvl1pPr>
          </a:lstStyle>
          <a:p>
            <a:pPr>
              <a:defRPr/>
            </a:pPr>
            <a:fld id="{69AD4DA3-6782-49A1-A025-C935D9C80B85}" type="slidenum">
              <a:rPr lang="en-US" altLang="en-US"/>
              <a:pPr>
                <a:defRPr/>
              </a:pPr>
              <a:t>‹#›</a:t>
            </a:fld>
            <a:endParaRPr lang="en-US" altLang="en-US"/>
          </a:p>
        </p:txBody>
      </p:sp>
    </p:spTree>
    <p:extLst>
      <p:ext uri="{BB962C8B-B14F-4D97-AF65-F5344CB8AC3E}">
        <p14:creationId xmlns:p14="http://schemas.microsoft.com/office/powerpoint/2010/main" val="3462184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Slate-V2-SD-compPhotoInset.png">
            <a:extLst>
              <a:ext uri="{FF2B5EF4-FFF2-40B4-BE49-F238E27FC236}">
                <a16:creationId xmlns:a16="http://schemas.microsoft.com/office/drawing/2014/main" id="{D86CDA3E-2FB1-4E1A-9685-356C5AD99D7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1770063"/>
            <a:ext cx="3786188"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late-V2-SD-compPhotoInset.png">
            <a:extLst>
              <a:ext uri="{FF2B5EF4-FFF2-40B4-BE49-F238E27FC236}">
                <a16:creationId xmlns:a16="http://schemas.microsoft.com/office/drawing/2014/main" id="{7D16DC94-9279-41F1-8B04-BFA705CDB3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62488" y="1770063"/>
            <a:ext cx="378777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4404" y="2380138"/>
            <a:ext cx="3657258" cy="3411063"/>
          </a:xfrm>
        </p:spPr>
        <p:txBody>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1225" y="2380138"/>
            <a:ext cx="3671498" cy="3411063"/>
          </a:xfrm>
        </p:spPr>
        <p:txBody>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a:extLst>
              <a:ext uri="{FF2B5EF4-FFF2-40B4-BE49-F238E27FC236}">
                <a16:creationId xmlns:a16="http://schemas.microsoft.com/office/drawing/2014/main" id="{93AE88D8-1F1F-457B-8417-797DFA093BD4}"/>
              </a:ext>
            </a:extLst>
          </p:cNvPr>
          <p:cNvSpPr>
            <a:spLocks noGrp="1"/>
          </p:cNvSpPr>
          <p:nvPr>
            <p:ph type="dt" sz="half" idx="10"/>
          </p:nvPr>
        </p:nvSpPr>
        <p:spPr/>
        <p:txBody>
          <a:bodyPr/>
          <a:lstStyle>
            <a:lvl1pPr>
              <a:defRPr/>
            </a:lvl1pPr>
          </a:lstStyle>
          <a:p>
            <a:pPr>
              <a:defRPr/>
            </a:pPr>
            <a:endParaRPr lang="en-US"/>
          </a:p>
        </p:txBody>
      </p:sp>
      <p:sp>
        <p:nvSpPr>
          <p:cNvPr id="10" name="Footer Placeholder 7">
            <a:extLst>
              <a:ext uri="{FF2B5EF4-FFF2-40B4-BE49-F238E27FC236}">
                <a16:creationId xmlns:a16="http://schemas.microsoft.com/office/drawing/2014/main" id="{06CA6691-578F-4672-997B-257CD90F1027}"/>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5E781C54-19D2-4F04-9584-212C66526CA6}"/>
              </a:ext>
            </a:extLst>
          </p:cNvPr>
          <p:cNvSpPr>
            <a:spLocks noGrp="1"/>
          </p:cNvSpPr>
          <p:nvPr>
            <p:ph type="sldNum" sz="quarter" idx="12"/>
          </p:nvPr>
        </p:nvSpPr>
        <p:spPr/>
        <p:txBody>
          <a:bodyPr/>
          <a:lstStyle>
            <a:lvl1pPr>
              <a:defRPr/>
            </a:lvl1pPr>
          </a:lstStyle>
          <a:p>
            <a:pPr>
              <a:defRPr/>
            </a:pPr>
            <a:fld id="{3DFC194C-738C-42A7-B4EA-0C6F3053527D}" type="slidenum">
              <a:rPr lang="en-US" altLang="en-US"/>
              <a:pPr>
                <a:defRPr/>
              </a:pPr>
              <a:t>‹#›</a:t>
            </a:fld>
            <a:endParaRPr lang="en-US" altLang="en-US"/>
          </a:p>
        </p:txBody>
      </p:sp>
    </p:spTree>
    <p:extLst>
      <p:ext uri="{BB962C8B-B14F-4D97-AF65-F5344CB8AC3E}">
        <p14:creationId xmlns:p14="http://schemas.microsoft.com/office/powerpoint/2010/main" val="242424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D707ABC-7F78-4C75-94D9-74005CE1E90D}"/>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02F344E-1930-43C3-AF13-1EF3B551FF1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8EC38B0-4083-412F-BCE5-756197FA544B}"/>
              </a:ext>
            </a:extLst>
          </p:cNvPr>
          <p:cNvSpPr>
            <a:spLocks noGrp="1"/>
          </p:cNvSpPr>
          <p:nvPr>
            <p:ph type="sldNum" sz="quarter" idx="12"/>
          </p:nvPr>
        </p:nvSpPr>
        <p:spPr/>
        <p:txBody>
          <a:bodyPr/>
          <a:lstStyle>
            <a:lvl1pPr>
              <a:defRPr/>
            </a:lvl1pPr>
          </a:lstStyle>
          <a:p>
            <a:pPr>
              <a:defRPr/>
            </a:pPr>
            <a:fld id="{83E36826-BA1D-49D3-8968-FD0D4D41B6DC}" type="slidenum">
              <a:rPr lang="en-US" altLang="en-US"/>
              <a:pPr>
                <a:defRPr/>
              </a:pPr>
              <a:t>‹#›</a:t>
            </a:fld>
            <a:endParaRPr lang="en-US" altLang="en-US"/>
          </a:p>
        </p:txBody>
      </p:sp>
    </p:spTree>
    <p:extLst>
      <p:ext uri="{BB962C8B-B14F-4D97-AF65-F5344CB8AC3E}">
        <p14:creationId xmlns:p14="http://schemas.microsoft.com/office/powerpoint/2010/main" val="4174416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3F8DB89-BD89-4BFB-9A43-78B8DE9ED66B}"/>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E48810AE-4DE9-41ED-BFD3-EC3FA51BC30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786F503-4302-4A0E-8F1F-2CB0E9F254F3}"/>
              </a:ext>
            </a:extLst>
          </p:cNvPr>
          <p:cNvSpPr>
            <a:spLocks noGrp="1"/>
          </p:cNvSpPr>
          <p:nvPr>
            <p:ph type="sldNum" sz="quarter" idx="12"/>
          </p:nvPr>
        </p:nvSpPr>
        <p:spPr/>
        <p:txBody>
          <a:bodyPr/>
          <a:lstStyle>
            <a:lvl1pPr>
              <a:defRPr/>
            </a:lvl1pPr>
          </a:lstStyle>
          <a:p>
            <a:pPr>
              <a:defRPr/>
            </a:pPr>
            <a:fld id="{1AD7655F-810A-40F5-9920-6A470AE6ED82}" type="slidenum">
              <a:rPr lang="en-US" altLang="en-US"/>
              <a:pPr>
                <a:defRPr/>
              </a:pPr>
              <a:t>‹#›</a:t>
            </a:fld>
            <a:endParaRPr lang="en-US" altLang="en-US"/>
          </a:p>
        </p:txBody>
      </p:sp>
    </p:spTree>
    <p:extLst>
      <p:ext uri="{BB962C8B-B14F-4D97-AF65-F5344CB8AC3E}">
        <p14:creationId xmlns:p14="http://schemas.microsoft.com/office/powerpoint/2010/main" val="1299887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F1D48E99-98B5-4CF9-B52B-CF4FA3F8585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5C8F1C4-10B5-47E9-8F6D-1E57C70EC54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7AA9A7F-8B67-4AEF-9AAF-00CFFA511B8E}"/>
              </a:ext>
            </a:extLst>
          </p:cNvPr>
          <p:cNvSpPr>
            <a:spLocks noGrp="1"/>
          </p:cNvSpPr>
          <p:nvPr>
            <p:ph type="sldNum" sz="quarter" idx="12"/>
          </p:nvPr>
        </p:nvSpPr>
        <p:spPr/>
        <p:txBody>
          <a:bodyPr/>
          <a:lstStyle>
            <a:lvl1pPr>
              <a:defRPr/>
            </a:lvl1pPr>
          </a:lstStyle>
          <a:p>
            <a:pPr>
              <a:defRPr/>
            </a:pPr>
            <a:fld id="{18FEE531-2349-43F1-8DCF-B22994CA1490}" type="slidenum">
              <a:rPr lang="en-US" altLang="en-US"/>
              <a:pPr>
                <a:defRPr/>
              </a:pPr>
              <a:t>‹#›</a:t>
            </a:fld>
            <a:endParaRPr lang="en-US" altLang="en-US"/>
          </a:p>
        </p:txBody>
      </p:sp>
    </p:spTree>
    <p:extLst>
      <p:ext uri="{BB962C8B-B14F-4D97-AF65-F5344CB8AC3E}">
        <p14:creationId xmlns:p14="http://schemas.microsoft.com/office/powerpoint/2010/main" val="3887113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Slate-V2-SD-vertPhotoInset.png">
            <a:extLst>
              <a:ext uri="{FF2B5EF4-FFF2-40B4-BE49-F238E27FC236}">
                <a16:creationId xmlns:a16="http://schemas.microsoft.com/office/drawing/2014/main" id="{36069495-1A8F-4F4D-8A59-075658F54C7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45050" y="609600"/>
            <a:ext cx="3427413"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7" y="2439261"/>
            <a:ext cx="3924676" cy="3376134"/>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10921545-21C4-4A97-82A2-998CDD63181C}"/>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F7F0F6F8-F112-45B2-8E3A-C2F6D59CD1A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7BAA275F-1118-47EF-9419-2C496F9933BE}"/>
              </a:ext>
            </a:extLst>
          </p:cNvPr>
          <p:cNvSpPr>
            <a:spLocks noGrp="1"/>
          </p:cNvSpPr>
          <p:nvPr>
            <p:ph type="sldNum" sz="quarter" idx="12"/>
          </p:nvPr>
        </p:nvSpPr>
        <p:spPr/>
        <p:txBody>
          <a:bodyPr/>
          <a:lstStyle>
            <a:lvl1pPr>
              <a:defRPr/>
            </a:lvl1pPr>
          </a:lstStyle>
          <a:p>
            <a:pPr>
              <a:defRPr/>
            </a:pPr>
            <a:fld id="{55AB3E1A-4C30-4681-9F5D-9D49B46A1B92}" type="slidenum">
              <a:rPr lang="en-US" altLang="en-US"/>
              <a:pPr>
                <a:defRPr/>
              </a:pPr>
              <a:t>‹#›</a:t>
            </a:fld>
            <a:endParaRPr lang="en-US" altLang="en-US"/>
          </a:p>
        </p:txBody>
      </p:sp>
    </p:spTree>
    <p:extLst>
      <p:ext uri="{BB962C8B-B14F-4D97-AF65-F5344CB8AC3E}">
        <p14:creationId xmlns:p14="http://schemas.microsoft.com/office/powerpoint/2010/main" val="1904268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6" descr="Slate-V2-SD-panoPhotoInset.png">
            <a:extLst>
              <a:ext uri="{FF2B5EF4-FFF2-40B4-BE49-F238E27FC236}">
                <a16:creationId xmlns:a16="http://schemas.microsoft.com/office/drawing/2014/main" id="{95F56F9A-8C90-4F53-94B8-BD69084E10D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4538" y="539750"/>
            <a:ext cx="7654925"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54" y="4565255"/>
            <a:ext cx="7766495" cy="543472"/>
          </a:xfrm>
        </p:spPr>
        <p:txBody>
          <a:bodyPr anchor="b"/>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5108728"/>
            <a:ext cx="776532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4765C04D-10F5-46EE-A524-9E61B5BEC16F}"/>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60BC8ED3-7530-4A55-8D62-4E7E7ED7206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35DE40B-DF20-4A12-ADF4-EDC97C96AA5D}"/>
              </a:ext>
            </a:extLst>
          </p:cNvPr>
          <p:cNvSpPr>
            <a:spLocks noGrp="1"/>
          </p:cNvSpPr>
          <p:nvPr>
            <p:ph type="sldNum" sz="quarter" idx="12"/>
          </p:nvPr>
        </p:nvSpPr>
        <p:spPr/>
        <p:txBody>
          <a:bodyPr/>
          <a:lstStyle>
            <a:lvl1pPr>
              <a:defRPr/>
            </a:lvl1pPr>
          </a:lstStyle>
          <a:p>
            <a:pPr>
              <a:defRPr/>
            </a:pPr>
            <a:fld id="{0B490F95-40BF-4341-BACE-8AEE43777E70}" type="slidenum">
              <a:rPr lang="en-US" altLang="en-US"/>
              <a:pPr>
                <a:defRPr/>
              </a:pPr>
              <a:t>‹#›</a:t>
            </a:fld>
            <a:endParaRPr lang="en-US" altLang="en-US"/>
          </a:p>
        </p:txBody>
      </p:sp>
    </p:spTree>
    <p:extLst>
      <p:ext uri="{BB962C8B-B14F-4D97-AF65-F5344CB8AC3E}">
        <p14:creationId xmlns:p14="http://schemas.microsoft.com/office/powerpoint/2010/main" val="254287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279EFFA-575C-4320-8216-88D061631A3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A37E639-CE59-470B-B4AC-578F55144F4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A4EF5E1-4287-45EC-8280-2D961862F937}"/>
              </a:ext>
            </a:extLst>
          </p:cNvPr>
          <p:cNvSpPr>
            <a:spLocks noGrp="1"/>
          </p:cNvSpPr>
          <p:nvPr>
            <p:ph type="sldNum" sz="quarter" idx="12"/>
          </p:nvPr>
        </p:nvSpPr>
        <p:spPr/>
        <p:txBody>
          <a:bodyPr/>
          <a:lstStyle>
            <a:lvl1pPr>
              <a:defRPr/>
            </a:lvl1pPr>
          </a:lstStyle>
          <a:p>
            <a:pPr>
              <a:defRPr/>
            </a:pPr>
            <a:fld id="{70C105BF-34A2-429C-974E-85A12FE076C2}" type="slidenum">
              <a:rPr lang="en-US" altLang="en-US"/>
              <a:pPr>
                <a:defRPr/>
              </a:pPr>
              <a:t>‹#›</a:t>
            </a:fld>
            <a:endParaRPr lang="en-US" altLang="en-US"/>
          </a:p>
        </p:txBody>
      </p:sp>
    </p:spTree>
    <p:extLst>
      <p:ext uri="{BB962C8B-B14F-4D97-AF65-F5344CB8AC3E}">
        <p14:creationId xmlns:p14="http://schemas.microsoft.com/office/powerpoint/2010/main" val="2296227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AFA11E-FBBD-47CE-9B0F-C15218C3F4BD}"/>
              </a:ext>
            </a:extLst>
          </p:cNvPr>
          <p:cNvSpPr txBox="1"/>
          <p:nvPr/>
        </p:nvSpPr>
        <p:spPr>
          <a:xfrm>
            <a:off x="627063" y="873125"/>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a:extLst>
              <a:ext uri="{FF2B5EF4-FFF2-40B4-BE49-F238E27FC236}">
                <a16:creationId xmlns:a16="http://schemas.microsoft.com/office/drawing/2014/main" id="{340AB58F-AE70-4E4D-965A-4738727B1365}"/>
              </a:ext>
            </a:extLst>
          </p:cNvPr>
          <p:cNvSpPr txBox="1"/>
          <p:nvPr/>
        </p:nvSpPr>
        <p:spPr>
          <a:xfrm>
            <a:off x="7827963" y="29337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6" y="4304353"/>
            <a:ext cx="7765322" cy="148949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ate Placeholder 4">
            <a:extLst>
              <a:ext uri="{FF2B5EF4-FFF2-40B4-BE49-F238E27FC236}">
                <a16:creationId xmlns:a16="http://schemas.microsoft.com/office/drawing/2014/main" id="{732C75DE-8449-4534-828A-DF124DB0E2F9}"/>
              </a:ext>
            </a:extLst>
          </p:cNvPr>
          <p:cNvSpPr>
            <a:spLocks noGrp="1"/>
          </p:cNvSpPr>
          <p:nvPr>
            <p:ph type="dt" sz="half" idx="14"/>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8B8C4B57-ECE7-44BD-B34E-4F59B56016DE}"/>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A4F387CB-EF06-4EE6-B013-B71A3FC4ACD1}"/>
              </a:ext>
            </a:extLst>
          </p:cNvPr>
          <p:cNvSpPr>
            <a:spLocks noGrp="1"/>
          </p:cNvSpPr>
          <p:nvPr>
            <p:ph type="sldNum" sz="quarter" idx="16"/>
          </p:nvPr>
        </p:nvSpPr>
        <p:spPr/>
        <p:txBody>
          <a:bodyPr/>
          <a:lstStyle>
            <a:lvl1pPr>
              <a:defRPr/>
            </a:lvl1pPr>
          </a:lstStyle>
          <a:p>
            <a:pPr>
              <a:defRPr/>
            </a:pPr>
            <a:fld id="{BA01094F-8754-4D74-9F05-95873314BED6}" type="slidenum">
              <a:rPr lang="en-US" altLang="en-US"/>
              <a:pPr>
                <a:defRPr/>
              </a:pPr>
              <a:t>‹#›</a:t>
            </a:fld>
            <a:endParaRPr lang="en-US" altLang="en-US"/>
          </a:p>
        </p:txBody>
      </p:sp>
    </p:spTree>
    <p:extLst>
      <p:ext uri="{BB962C8B-B14F-4D97-AF65-F5344CB8AC3E}">
        <p14:creationId xmlns:p14="http://schemas.microsoft.com/office/powerpoint/2010/main" val="40954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6C9FA7B-0550-4209-8F01-454E54F5D5E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99353C9-2343-4C05-AD6C-B5A4C94FDF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446E69-A86E-4A88-BC06-5B67976D0211}"/>
              </a:ext>
            </a:extLst>
          </p:cNvPr>
          <p:cNvSpPr>
            <a:spLocks noGrp="1"/>
          </p:cNvSpPr>
          <p:nvPr>
            <p:ph type="sldNum" sz="quarter" idx="12"/>
          </p:nvPr>
        </p:nvSpPr>
        <p:spPr/>
        <p:txBody>
          <a:bodyPr/>
          <a:lstStyle>
            <a:lvl1pPr>
              <a:defRPr/>
            </a:lvl1pPr>
          </a:lstStyle>
          <a:p>
            <a:pPr>
              <a:defRPr/>
            </a:pPr>
            <a:fld id="{11126074-5023-4E0F-BDBE-AEDC56753C1C}" type="slidenum">
              <a:rPr lang="en-US" altLang="en-US"/>
              <a:pPr>
                <a:defRPr/>
              </a:pPr>
              <a:t>‹#›</a:t>
            </a:fld>
            <a:endParaRPr lang="en-US" altLang="en-US"/>
          </a:p>
        </p:txBody>
      </p:sp>
    </p:spTree>
    <p:extLst>
      <p:ext uri="{BB962C8B-B14F-4D97-AF65-F5344CB8AC3E}">
        <p14:creationId xmlns:p14="http://schemas.microsoft.com/office/powerpoint/2010/main" val="1713454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EC9AF18C-1C37-40AC-ABE6-6D05918308F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F1608CC-2C0F-40D0-9DBD-D41B123DD2B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3D76893-A421-49B4-9E84-FB2E0C70F9A1}"/>
              </a:ext>
            </a:extLst>
          </p:cNvPr>
          <p:cNvSpPr>
            <a:spLocks noGrp="1"/>
          </p:cNvSpPr>
          <p:nvPr>
            <p:ph type="sldNum" sz="quarter" idx="12"/>
          </p:nvPr>
        </p:nvSpPr>
        <p:spPr/>
        <p:txBody>
          <a:bodyPr/>
          <a:lstStyle>
            <a:lvl1pPr>
              <a:defRPr/>
            </a:lvl1pPr>
          </a:lstStyle>
          <a:p>
            <a:pPr>
              <a:defRPr/>
            </a:pPr>
            <a:fld id="{754D6832-D497-4AC3-A0A0-0F4AD5456010}" type="slidenum">
              <a:rPr lang="en-US" altLang="en-US"/>
              <a:pPr>
                <a:defRPr/>
              </a:pPr>
              <a:t>‹#›</a:t>
            </a:fld>
            <a:endParaRPr lang="en-US" altLang="en-US"/>
          </a:p>
        </p:txBody>
      </p:sp>
    </p:spTree>
    <p:extLst>
      <p:ext uri="{BB962C8B-B14F-4D97-AF65-F5344CB8AC3E}">
        <p14:creationId xmlns:p14="http://schemas.microsoft.com/office/powerpoint/2010/main" val="2764937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571750"/>
            <a:ext cx="2475738"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76" y="2571750"/>
            <a:ext cx="2475738"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4929" y="2571750"/>
            <a:ext cx="2475738"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Date Placeholder 3">
            <a:extLst>
              <a:ext uri="{FF2B5EF4-FFF2-40B4-BE49-F238E27FC236}">
                <a16:creationId xmlns:a16="http://schemas.microsoft.com/office/drawing/2014/main" id="{BB92BA03-D1C3-46AE-AE75-2AD8F17BC724}"/>
              </a:ext>
            </a:extLst>
          </p:cNvPr>
          <p:cNvSpPr>
            <a:spLocks noGrp="1"/>
          </p:cNvSpPr>
          <p:nvPr>
            <p:ph type="dt" sz="half" idx="18"/>
          </p:nvPr>
        </p:nvSpPr>
        <p:spPr/>
        <p:txBody>
          <a:bodyPr/>
          <a:lstStyle>
            <a:lvl1pPr>
              <a:defRPr/>
            </a:lvl1pPr>
          </a:lstStyle>
          <a:p>
            <a:pPr>
              <a:defRPr/>
            </a:pPr>
            <a:endParaRPr lang="en-US"/>
          </a:p>
        </p:txBody>
      </p:sp>
      <p:sp>
        <p:nvSpPr>
          <p:cNvPr id="14" name="Footer Placeholder 4">
            <a:extLst>
              <a:ext uri="{FF2B5EF4-FFF2-40B4-BE49-F238E27FC236}">
                <a16:creationId xmlns:a16="http://schemas.microsoft.com/office/drawing/2014/main" id="{9C5E9946-E7B0-46EE-B67E-93A1C6ECA6EA}"/>
              </a:ext>
            </a:extLst>
          </p:cNvPr>
          <p:cNvSpPr>
            <a:spLocks noGrp="1"/>
          </p:cNvSpPr>
          <p:nvPr>
            <p:ph type="ftr" sz="quarter" idx="19"/>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108AD92E-5F78-4D16-BA08-9036D793D389}"/>
              </a:ext>
            </a:extLst>
          </p:cNvPr>
          <p:cNvSpPr>
            <a:spLocks noGrp="1"/>
          </p:cNvSpPr>
          <p:nvPr>
            <p:ph type="sldNum" sz="quarter" idx="20"/>
          </p:nvPr>
        </p:nvSpPr>
        <p:spPr/>
        <p:txBody>
          <a:bodyPr/>
          <a:lstStyle>
            <a:lvl1pPr>
              <a:defRPr/>
            </a:lvl1pPr>
          </a:lstStyle>
          <a:p>
            <a:pPr>
              <a:defRPr/>
            </a:pPr>
            <a:fld id="{E8F5DA20-4E57-478D-ADB7-B71B1CEDD6C3}" type="slidenum">
              <a:rPr lang="en-US" altLang="en-US"/>
              <a:pPr>
                <a:defRPr/>
              </a:pPr>
              <a:t>‹#›</a:t>
            </a:fld>
            <a:endParaRPr lang="en-US" altLang="en-US"/>
          </a:p>
        </p:txBody>
      </p:sp>
    </p:spTree>
    <p:extLst>
      <p:ext uri="{BB962C8B-B14F-4D97-AF65-F5344CB8AC3E}">
        <p14:creationId xmlns:p14="http://schemas.microsoft.com/office/powerpoint/2010/main" val="2862533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6" descr="Slate-V2-SD-3colPhotoInset.png">
            <a:extLst>
              <a:ext uri="{FF2B5EF4-FFF2-40B4-BE49-F238E27FC236}">
                <a16:creationId xmlns:a16="http://schemas.microsoft.com/office/drawing/2014/main" id="{DF20B3A3-3AAD-403A-A706-3454C590E26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8813" y="1825625"/>
            <a:ext cx="2528887"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Slate-V2-SD-3colPhotoInset.png">
            <a:extLst>
              <a:ext uri="{FF2B5EF4-FFF2-40B4-BE49-F238E27FC236}">
                <a16:creationId xmlns:a16="http://schemas.microsoft.com/office/drawing/2014/main" id="{BE47DEAF-A2EA-4371-AFB2-8DEB4FAC531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94063" y="1825625"/>
            <a:ext cx="2528887"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Slate-V2-SD-3colPhotoInset.png">
            <a:extLst>
              <a:ext uri="{FF2B5EF4-FFF2-40B4-BE49-F238E27FC236}">
                <a16:creationId xmlns:a16="http://schemas.microsoft.com/office/drawing/2014/main" id="{DCCFDCAB-21FA-4F68-B8BD-C158BB86D60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21375" y="1825625"/>
            <a:ext cx="2528888"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46" y="4480369"/>
            <a:ext cx="2475738" cy="1310833"/>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75" y="4480368"/>
            <a:ext cx="2476753" cy="1310833"/>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4929" y="4480366"/>
            <a:ext cx="2475738" cy="1310835"/>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5" name="Date Placeholder 2">
            <a:extLst>
              <a:ext uri="{FF2B5EF4-FFF2-40B4-BE49-F238E27FC236}">
                <a16:creationId xmlns:a16="http://schemas.microsoft.com/office/drawing/2014/main" id="{1BDF1524-A325-4903-816F-9C87855D4759}"/>
              </a:ext>
            </a:extLst>
          </p:cNvPr>
          <p:cNvSpPr>
            <a:spLocks noGrp="1"/>
          </p:cNvSpPr>
          <p:nvPr>
            <p:ph type="dt" sz="half" idx="23"/>
          </p:nvPr>
        </p:nvSpPr>
        <p:spPr/>
        <p:txBody>
          <a:bodyPr/>
          <a:lstStyle>
            <a:lvl1pPr>
              <a:defRPr/>
            </a:lvl1pPr>
          </a:lstStyle>
          <a:p>
            <a:pPr>
              <a:defRPr/>
            </a:pPr>
            <a:endParaRPr lang="en-US"/>
          </a:p>
        </p:txBody>
      </p:sp>
      <p:sp>
        <p:nvSpPr>
          <p:cNvPr id="16" name="Footer Placeholder 3">
            <a:extLst>
              <a:ext uri="{FF2B5EF4-FFF2-40B4-BE49-F238E27FC236}">
                <a16:creationId xmlns:a16="http://schemas.microsoft.com/office/drawing/2014/main" id="{036B5586-AAB1-480A-8BD8-EF9EC8B83D3A}"/>
              </a:ext>
            </a:extLst>
          </p:cNvPr>
          <p:cNvSpPr>
            <a:spLocks noGrp="1"/>
          </p:cNvSpPr>
          <p:nvPr>
            <p:ph type="ftr" sz="quarter" idx="24"/>
          </p:nvPr>
        </p:nvSpPr>
        <p:spPr/>
        <p:txBody>
          <a:bodyPr/>
          <a:lstStyle>
            <a:lvl1pPr>
              <a:defRPr/>
            </a:lvl1pPr>
          </a:lstStyle>
          <a:p>
            <a:pPr>
              <a:defRPr/>
            </a:pPr>
            <a:endParaRPr lang="en-US"/>
          </a:p>
        </p:txBody>
      </p:sp>
      <p:sp>
        <p:nvSpPr>
          <p:cNvPr id="17" name="Slide Number Placeholder 4">
            <a:extLst>
              <a:ext uri="{FF2B5EF4-FFF2-40B4-BE49-F238E27FC236}">
                <a16:creationId xmlns:a16="http://schemas.microsoft.com/office/drawing/2014/main" id="{09E8DE44-2FCC-4CFF-AF69-4B43DEDA9CAC}"/>
              </a:ext>
            </a:extLst>
          </p:cNvPr>
          <p:cNvSpPr>
            <a:spLocks noGrp="1"/>
          </p:cNvSpPr>
          <p:nvPr>
            <p:ph type="sldNum" sz="quarter" idx="25"/>
          </p:nvPr>
        </p:nvSpPr>
        <p:spPr/>
        <p:txBody>
          <a:bodyPr/>
          <a:lstStyle>
            <a:lvl1pPr>
              <a:defRPr/>
            </a:lvl1pPr>
          </a:lstStyle>
          <a:p>
            <a:pPr>
              <a:defRPr/>
            </a:pPr>
            <a:fld id="{D310BB66-9A1C-4F92-A2D7-393F0E3F8A58}" type="slidenum">
              <a:rPr lang="en-US" altLang="en-US"/>
              <a:pPr>
                <a:defRPr/>
              </a:pPr>
              <a:t>‹#›</a:t>
            </a:fld>
            <a:endParaRPr lang="en-US" altLang="en-US"/>
          </a:p>
        </p:txBody>
      </p:sp>
    </p:spTree>
    <p:extLst>
      <p:ext uri="{BB962C8B-B14F-4D97-AF65-F5344CB8AC3E}">
        <p14:creationId xmlns:p14="http://schemas.microsoft.com/office/powerpoint/2010/main" val="1379667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2028CA-0EB6-41A6-863A-D325D7BF9C4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1F84693-7EDF-4AFC-BF04-841D77F4FA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FB65940-D167-4151-A487-7CE291F8BA94}"/>
              </a:ext>
            </a:extLst>
          </p:cNvPr>
          <p:cNvSpPr>
            <a:spLocks noGrp="1"/>
          </p:cNvSpPr>
          <p:nvPr>
            <p:ph type="sldNum" sz="quarter" idx="12"/>
          </p:nvPr>
        </p:nvSpPr>
        <p:spPr/>
        <p:txBody>
          <a:bodyPr/>
          <a:lstStyle>
            <a:lvl1pPr>
              <a:defRPr/>
            </a:lvl1pPr>
          </a:lstStyle>
          <a:p>
            <a:pPr>
              <a:defRPr/>
            </a:pPr>
            <a:fld id="{802DEF63-647D-4808-BBF6-43F00E5915FE}" type="slidenum">
              <a:rPr lang="en-US" altLang="en-US"/>
              <a:pPr>
                <a:defRPr/>
              </a:pPr>
              <a:t>‹#›</a:t>
            </a:fld>
            <a:endParaRPr lang="en-US" altLang="en-US"/>
          </a:p>
        </p:txBody>
      </p:sp>
    </p:spTree>
    <p:extLst>
      <p:ext uri="{BB962C8B-B14F-4D97-AF65-F5344CB8AC3E}">
        <p14:creationId xmlns:p14="http://schemas.microsoft.com/office/powerpoint/2010/main" val="3613733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902E0D2-E785-423F-9D0B-3C7D845F48A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8B440A0-1523-46D0-8C31-DC0354D9D8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560263-08E6-403C-89CD-1D741AEFC63E}"/>
              </a:ext>
            </a:extLst>
          </p:cNvPr>
          <p:cNvSpPr>
            <a:spLocks noGrp="1"/>
          </p:cNvSpPr>
          <p:nvPr>
            <p:ph type="sldNum" sz="quarter" idx="12"/>
          </p:nvPr>
        </p:nvSpPr>
        <p:spPr/>
        <p:txBody>
          <a:bodyPr/>
          <a:lstStyle>
            <a:lvl1pPr>
              <a:defRPr/>
            </a:lvl1pPr>
          </a:lstStyle>
          <a:p>
            <a:pPr>
              <a:defRPr/>
            </a:pPr>
            <a:fld id="{B12ACE24-4952-41A6-B633-1EAE82D757A1}" type="slidenum">
              <a:rPr lang="en-US" altLang="en-US"/>
              <a:pPr>
                <a:defRPr/>
              </a:pPr>
              <a:t>‹#›</a:t>
            </a:fld>
            <a:endParaRPr lang="en-US" altLang="en-US"/>
          </a:p>
        </p:txBody>
      </p:sp>
    </p:spTree>
    <p:extLst>
      <p:ext uri="{BB962C8B-B14F-4D97-AF65-F5344CB8AC3E}">
        <p14:creationId xmlns:p14="http://schemas.microsoft.com/office/powerpoint/2010/main" val="522167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C805834-1951-4C1A-85FB-C4A32E15EC1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AD041E5-21CC-4170-8434-A7F3CE545A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07B72CA-6E5B-45FE-8FBE-7433640A4C8E}"/>
              </a:ext>
            </a:extLst>
          </p:cNvPr>
          <p:cNvSpPr>
            <a:spLocks noGrp="1"/>
          </p:cNvSpPr>
          <p:nvPr>
            <p:ph type="sldNum" sz="quarter" idx="12"/>
          </p:nvPr>
        </p:nvSpPr>
        <p:spPr/>
        <p:txBody>
          <a:bodyPr/>
          <a:lstStyle>
            <a:lvl1pPr>
              <a:defRPr/>
            </a:lvl1pPr>
          </a:lstStyle>
          <a:p>
            <a:pPr>
              <a:defRPr/>
            </a:pPr>
            <a:fld id="{972A6715-BA0B-420C-8670-C0DD49DE6096}" type="slidenum">
              <a:rPr lang="en-US" altLang="en-US"/>
              <a:pPr>
                <a:defRPr/>
              </a:pPr>
              <a:t>‹#›</a:t>
            </a:fld>
            <a:endParaRPr lang="en-US" altLang="en-US"/>
          </a:p>
        </p:txBody>
      </p:sp>
    </p:spTree>
    <p:extLst>
      <p:ext uri="{BB962C8B-B14F-4D97-AF65-F5344CB8AC3E}">
        <p14:creationId xmlns:p14="http://schemas.microsoft.com/office/powerpoint/2010/main" val="47018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Slate-V2-SD-compPhotoInset.png">
            <a:extLst>
              <a:ext uri="{FF2B5EF4-FFF2-40B4-BE49-F238E27FC236}">
                <a16:creationId xmlns:a16="http://schemas.microsoft.com/office/drawing/2014/main" id="{FCC19DB7-8A5D-4A6B-A836-4FF0011D707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1770063"/>
            <a:ext cx="3786188"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late-V2-SD-compPhotoInset.png">
            <a:extLst>
              <a:ext uri="{FF2B5EF4-FFF2-40B4-BE49-F238E27FC236}">
                <a16:creationId xmlns:a16="http://schemas.microsoft.com/office/drawing/2014/main" id="{34082475-555E-47C5-A899-76BEE58B1D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62488" y="1770063"/>
            <a:ext cx="378777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4404" y="2380138"/>
            <a:ext cx="3657258" cy="3411063"/>
          </a:xfrm>
        </p:spPr>
        <p:txBody>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1225" y="2380138"/>
            <a:ext cx="3671498" cy="3411063"/>
          </a:xfrm>
        </p:spPr>
        <p:txBody>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a:extLst>
              <a:ext uri="{FF2B5EF4-FFF2-40B4-BE49-F238E27FC236}">
                <a16:creationId xmlns:a16="http://schemas.microsoft.com/office/drawing/2014/main" id="{04B6BC1F-AC08-4B54-AB00-7DDAD1CD82D9}"/>
              </a:ext>
            </a:extLst>
          </p:cNvPr>
          <p:cNvSpPr>
            <a:spLocks noGrp="1"/>
          </p:cNvSpPr>
          <p:nvPr>
            <p:ph type="dt" sz="half" idx="10"/>
          </p:nvPr>
        </p:nvSpPr>
        <p:spPr/>
        <p:txBody>
          <a:bodyPr/>
          <a:lstStyle>
            <a:lvl1pPr>
              <a:defRPr/>
            </a:lvl1pPr>
          </a:lstStyle>
          <a:p>
            <a:pPr>
              <a:defRPr/>
            </a:pPr>
            <a:endParaRPr lang="en-US"/>
          </a:p>
        </p:txBody>
      </p:sp>
      <p:sp>
        <p:nvSpPr>
          <p:cNvPr id="10" name="Footer Placeholder 7">
            <a:extLst>
              <a:ext uri="{FF2B5EF4-FFF2-40B4-BE49-F238E27FC236}">
                <a16:creationId xmlns:a16="http://schemas.microsoft.com/office/drawing/2014/main" id="{C197575E-4FA1-4BB7-B3BD-149F4ACE775F}"/>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A8A76D9C-C531-40AE-96EC-5972B0F36838}"/>
              </a:ext>
            </a:extLst>
          </p:cNvPr>
          <p:cNvSpPr>
            <a:spLocks noGrp="1"/>
          </p:cNvSpPr>
          <p:nvPr>
            <p:ph type="sldNum" sz="quarter" idx="12"/>
          </p:nvPr>
        </p:nvSpPr>
        <p:spPr/>
        <p:txBody>
          <a:bodyPr/>
          <a:lstStyle>
            <a:lvl1pPr>
              <a:defRPr/>
            </a:lvl1pPr>
          </a:lstStyle>
          <a:p>
            <a:pPr>
              <a:defRPr/>
            </a:pPr>
            <a:fld id="{D8996AAB-61F7-4124-894C-CB110474B115}" type="slidenum">
              <a:rPr lang="en-US" altLang="en-US"/>
              <a:pPr>
                <a:defRPr/>
              </a:pPr>
              <a:t>‹#›</a:t>
            </a:fld>
            <a:endParaRPr lang="en-US" altLang="en-US"/>
          </a:p>
        </p:txBody>
      </p:sp>
    </p:spTree>
    <p:extLst>
      <p:ext uri="{BB962C8B-B14F-4D97-AF65-F5344CB8AC3E}">
        <p14:creationId xmlns:p14="http://schemas.microsoft.com/office/powerpoint/2010/main" val="3380494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3F7D80B-48AC-4281-B271-4940AD4E6067}"/>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A76DED7-89A4-4DAE-9FD2-218F92B44F7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6E91418-30B2-4DE7-95F2-0E409D640465}"/>
              </a:ext>
            </a:extLst>
          </p:cNvPr>
          <p:cNvSpPr>
            <a:spLocks noGrp="1"/>
          </p:cNvSpPr>
          <p:nvPr>
            <p:ph type="sldNum" sz="quarter" idx="12"/>
          </p:nvPr>
        </p:nvSpPr>
        <p:spPr/>
        <p:txBody>
          <a:bodyPr/>
          <a:lstStyle>
            <a:lvl1pPr>
              <a:defRPr/>
            </a:lvl1pPr>
          </a:lstStyle>
          <a:p>
            <a:pPr>
              <a:defRPr/>
            </a:pPr>
            <a:fld id="{9E08F383-C1E7-4AE4-B206-60A9C3BB1810}" type="slidenum">
              <a:rPr lang="en-US" altLang="en-US"/>
              <a:pPr>
                <a:defRPr/>
              </a:pPr>
              <a:t>‹#›</a:t>
            </a:fld>
            <a:endParaRPr lang="en-US" altLang="en-US"/>
          </a:p>
        </p:txBody>
      </p:sp>
    </p:spTree>
    <p:extLst>
      <p:ext uri="{BB962C8B-B14F-4D97-AF65-F5344CB8AC3E}">
        <p14:creationId xmlns:p14="http://schemas.microsoft.com/office/powerpoint/2010/main" val="1515444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D10A03-AA36-4ED7-88D2-3662D4A61ED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050F74C-1866-4A22-BA75-8470D38EB65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3D673B5-0320-496C-98BF-B40753D8D9AD}"/>
              </a:ext>
            </a:extLst>
          </p:cNvPr>
          <p:cNvSpPr>
            <a:spLocks noGrp="1"/>
          </p:cNvSpPr>
          <p:nvPr>
            <p:ph type="sldNum" sz="quarter" idx="12"/>
          </p:nvPr>
        </p:nvSpPr>
        <p:spPr/>
        <p:txBody>
          <a:bodyPr/>
          <a:lstStyle>
            <a:lvl1pPr>
              <a:defRPr/>
            </a:lvl1pPr>
          </a:lstStyle>
          <a:p>
            <a:pPr>
              <a:defRPr/>
            </a:pPr>
            <a:fld id="{6ED3B646-770F-4032-AD3B-78CAFD37D558}" type="slidenum">
              <a:rPr lang="en-US" altLang="en-US"/>
              <a:pPr>
                <a:defRPr/>
              </a:pPr>
              <a:t>‹#›</a:t>
            </a:fld>
            <a:endParaRPr lang="en-US" altLang="en-US"/>
          </a:p>
        </p:txBody>
      </p:sp>
    </p:spTree>
    <p:extLst>
      <p:ext uri="{BB962C8B-B14F-4D97-AF65-F5344CB8AC3E}">
        <p14:creationId xmlns:p14="http://schemas.microsoft.com/office/powerpoint/2010/main" val="209751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4F5EF800-EFC2-4D48-A961-EA09F668190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25A1979-01DF-4C82-83D1-6F3FB499CA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D673E0-DD98-44C0-A158-450929CF0273}"/>
              </a:ext>
            </a:extLst>
          </p:cNvPr>
          <p:cNvSpPr>
            <a:spLocks noGrp="1"/>
          </p:cNvSpPr>
          <p:nvPr>
            <p:ph type="sldNum" sz="quarter" idx="12"/>
          </p:nvPr>
        </p:nvSpPr>
        <p:spPr/>
        <p:txBody>
          <a:bodyPr/>
          <a:lstStyle>
            <a:lvl1pPr>
              <a:defRPr/>
            </a:lvl1pPr>
          </a:lstStyle>
          <a:p>
            <a:pPr>
              <a:defRPr/>
            </a:pPr>
            <a:fld id="{F73963A9-EAF2-44A3-A2E6-621DCF58D4DC}" type="slidenum">
              <a:rPr lang="en-US" altLang="en-US"/>
              <a:pPr>
                <a:defRPr/>
              </a:pPr>
              <a:t>‹#›</a:t>
            </a:fld>
            <a:endParaRPr lang="en-US" altLang="en-US"/>
          </a:p>
        </p:txBody>
      </p:sp>
    </p:spTree>
    <p:extLst>
      <p:ext uri="{BB962C8B-B14F-4D97-AF65-F5344CB8AC3E}">
        <p14:creationId xmlns:p14="http://schemas.microsoft.com/office/powerpoint/2010/main" val="26963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Slate-V2-SD-vertPhotoInset.png">
            <a:extLst>
              <a:ext uri="{FF2B5EF4-FFF2-40B4-BE49-F238E27FC236}">
                <a16:creationId xmlns:a16="http://schemas.microsoft.com/office/drawing/2014/main" id="{7F7ACB21-C293-4220-88B4-64A40E8F0CC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45050" y="609600"/>
            <a:ext cx="3427413"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7" y="2439261"/>
            <a:ext cx="3924676" cy="3376134"/>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27B1A23F-E825-42D6-85D1-DAE386C5759B}"/>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8A14C872-EB3F-4CDE-87C4-90616EFF42D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9CDA83DD-A05F-403E-84CC-6F280C05CABB}"/>
              </a:ext>
            </a:extLst>
          </p:cNvPr>
          <p:cNvSpPr>
            <a:spLocks noGrp="1"/>
          </p:cNvSpPr>
          <p:nvPr>
            <p:ph type="sldNum" sz="quarter" idx="12"/>
          </p:nvPr>
        </p:nvSpPr>
        <p:spPr/>
        <p:txBody>
          <a:bodyPr/>
          <a:lstStyle>
            <a:lvl1pPr>
              <a:defRPr/>
            </a:lvl1pPr>
          </a:lstStyle>
          <a:p>
            <a:pPr>
              <a:defRPr/>
            </a:pPr>
            <a:fld id="{9A560F4C-91CC-43F4-AF8C-70AB76F97C5F}" type="slidenum">
              <a:rPr lang="en-US" altLang="en-US"/>
              <a:pPr>
                <a:defRPr/>
              </a:pPr>
              <a:t>‹#›</a:t>
            </a:fld>
            <a:endParaRPr lang="en-US" altLang="en-US"/>
          </a:p>
        </p:txBody>
      </p:sp>
    </p:spTree>
    <p:extLst>
      <p:ext uri="{BB962C8B-B14F-4D97-AF65-F5344CB8AC3E}">
        <p14:creationId xmlns:p14="http://schemas.microsoft.com/office/powerpoint/2010/main" val="2722378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E10F2F-FDEF-4559-A03A-75CAAF2AD270}"/>
              </a:ext>
            </a:extLst>
          </p:cNvPr>
          <p:cNvSpPr>
            <a:spLocks noGrp="1"/>
          </p:cNvSpPr>
          <p:nvPr>
            <p:ph type="title"/>
          </p:nvPr>
        </p:nvSpPr>
        <p:spPr>
          <a:xfrm>
            <a:off x="685800" y="609600"/>
            <a:ext cx="7764463" cy="969963"/>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F39E63F-E713-478B-9864-763842F6A962}"/>
              </a:ext>
            </a:extLst>
          </p:cNvPr>
          <p:cNvSpPr>
            <a:spLocks noGrp="1"/>
          </p:cNvSpPr>
          <p:nvPr>
            <p:ph type="body" idx="1"/>
          </p:nvPr>
        </p:nvSpPr>
        <p:spPr>
          <a:xfrm>
            <a:off x="685800" y="1731963"/>
            <a:ext cx="7764463" cy="4059237"/>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2C32AAF-C193-47FB-B978-40CE38AB928B}"/>
              </a:ext>
            </a:extLst>
          </p:cNvPr>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a:extLst>
              <a:ext uri="{FF2B5EF4-FFF2-40B4-BE49-F238E27FC236}">
                <a16:creationId xmlns:a16="http://schemas.microsoft.com/office/drawing/2014/main" id="{63477295-62D8-42D0-AE96-44C28F57DD87}"/>
              </a:ext>
            </a:extLst>
          </p:cNvPr>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a:extLst>
              <a:ext uri="{FF2B5EF4-FFF2-40B4-BE49-F238E27FC236}">
                <a16:creationId xmlns:a16="http://schemas.microsoft.com/office/drawing/2014/main" id="{9F142297-EA53-4982-AAF8-2644FAAD9944}"/>
              </a:ext>
            </a:extLst>
          </p:cNvPr>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a:defRPr sz="1000" smtClean="0">
                <a:solidFill>
                  <a:schemeClr val="tx1">
                    <a:lumMod val="95000"/>
                  </a:schemeClr>
                </a:solidFill>
                <a:effectLst>
                  <a:outerShdw blurRad="50800" dist="38100" dir="2700000" algn="tl" rotWithShape="0">
                    <a:schemeClr val="bg1">
                      <a:alpha val="43000"/>
                    </a:schemeClr>
                  </a:outerShdw>
                </a:effectLst>
              </a:defRPr>
            </a:lvl1pPr>
          </a:lstStyle>
          <a:p>
            <a:pPr>
              <a:defRPr/>
            </a:pPr>
            <a:fld id="{FF7403ED-AD9E-4547-9062-9623E384342D}"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22" r:id="rId5"/>
    <p:sldLayoutId id="2147484302" r:id="rId6"/>
    <p:sldLayoutId id="2147484303" r:id="rId7"/>
    <p:sldLayoutId id="2147484304" r:id="rId8"/>
    <p:sldLayoutId id="2147484323" r:id="rId9"/>
    <p:sldLayoutId id="2147484324" r:id="rId10"/>
    <p:sldLayoutId id="2147484305" r:id="rId11"/>
    <p:sldLayoutId id="2147484325" r:id="rId12"/>
    <p:sldLayoutId id="2147484306" r:id="rId13"/>
    <p:sldLayoutId id="2147484307" r:id="rId14"/>
    <p:sldLayoutId id="2147484326" r:id="rId15"/>
    <p:sldLayoutId id="2147484308" r:id="rId16"/>
    <p:sldLayoutId id="2147484309" r:id="rId17"/>
  </p:sldLayoutIdLst>
  <p:txStyles>
    <p:titleStyle>
      <a:lvl1pPr algn="ctr" defTabSz="457200" rtl="0" fontAlgn="base">
        <a:spcBef>
          <a:spcPct val="0"/>
        </a:spcBef>
        <a:spcAft>
          <a:spcPct val="0"/>
        </a:spcAft>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Trebuchet MS" panose="020B0603020202020204" pitchFamily="34" charset="0"/>
          <a:cs typeface="Trebuchet MS"/>
        </a:defRPr>
      </a:lvl1pPr>
      <a:lvl2pPr algn="ctr" defTabSz="457200" rtl="0" fontAlgn="base">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2pPr>
      <a:lvl3pPr algn="ctr" defTabSz="457200" rtl="0" fontAlgn="base">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3pPr>
      <a:lvl4pPr algn="ctr" defTabSz="457200" rtl="0" fontAlgn="base">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4pPr>
      <a:lvl5pPr algn="ctr" defTabSz="457200" rtl="0" fontAlgn="base">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4800" algn="l" defTabSz="457200" rtl="0" fontAlgn="base">
        <a:spcBef>
          <a:spcPct val="20000"/>
        </a:spcBef>
        <a:spcAft>
          <a:spcPts val="600"/>
        </a:spcAft>
        <a:buClr>
          <a:schemeClr val="tx2"/>
        </a:buClr>
        <a:buSzPct val="70000"/>
        <a:buFont typeface="Wingdings 2" panose="05020102010507070707" pitchFamily="18"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19138" indent="-269875" algn="l" defTabSz="457200" rtl="0" fontAlgn="base">
        <a:spcBef>
          <a:spcPct val="20000"/>
        </a:spcBef>
        <a:spcAft>
          <a:spcPts val="600"/>
        </a:spcAft>
        <a:buClr>
          <a:schemeClr val="tx2"/>
        </a:buClr>
        <a:buSzPct val="70000"/>
        <a:buFont typeface="Wingdings 2" panose="05020102010507070707" pitchFamily="18" charset="2"/>
        <a:buChar char=""/>
        <a:defRPr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5525" indent="-215900" algn="l" defTabSz="457200" rtl="0" fontAlgn="base">
        <a:spcBef>
          <a:spcPct val="20000"/>
        </a:spcBef>
        <a:spcAft>
          <a:spcPts val="600"/>
        </a:spcAft>
        <a:buClr>
          <a:schemeClr val="tx2"/>
        </a:buClr>
        <a:buSzPct val="70000"/>
        <a:buFont typeface="Wingdings 2" panose="05020102010507070707" pitchFamily="18"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5888" indent="-215900" algn="l" defTabSz="457200" rtl="0" fontAlgn="base">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3225" indent="-215900" algn="l" defTabSz="457200" rtl="0" fontAlgn="base">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2622A6-1B59-488A-8F3F-7F06A3CE7524}"/>
              </a:ext>
            </a:extLst>
          </p:cNvPr>
          <p:cNvSpPr>
            <a:spLocks noGrp="1"/>
          </p:cNvSpPr>
          <p:nvPr>
            <p:ph type="title"/>
          </p:nvPr>
        </p:nvSpPr>
        <p:spPr>
          <a:xfrm>
            <a:off x="685800" y="609600"/>
            <a:ext cx="7764463" cy="969963"/>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4E4BC63-E808-4A44-BD7A-E83DF5CD0A41}"/>
              </a:ext>
            </a:extLst>
          </p:cNvPr>
          <p:cNvSpPr>
            <a:spLocks noGrp="1"/>
          </p:cNvSpPr>
          <p:nvPr>
            <p:ph type="body" idx="1"/>
          </p:nvPr>
        </p:nvSpPr>
        <p:spPr>
          <a:xfrm>
            <a:off x="685800" y="1731963"/>
            <a:ext cx="7764463" cy="4059237"/>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7DD391D-C0E4-421E-A172-4C09455531E1}"/>
              </a:ext>
            </a:extLst>
          </p:cNvPr>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a:extLst>
              <a:ext uri="{FF2B5EF4-FFF2-40B4-BE49-F238E27FC236}">
                <a16:creationId xmlns:a16="http://schemas.microsoft.com/office/drawing/2014/main" id="{90DF9886-1C0B-49DE-8DDE-89E1A9094375}"/>
              </a:ext>
            </a:extLst>
          </p:cNvPr>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a:extLst>
              <a:ext uri="{FF2B5EF4-FFF2-40B4-BE49-F238E27FC236}">
                <a16:creationId xmlns:a16="http://schemas.microsoft.com/office/drawing/2014/main" id="{9989D07D-D8BB-4C4B-B24D-1EE99591D714}"/>
              </a:ext>
            </a:extLst>
          </p:cNvPr>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a:defRPr sz="1000" smtClean="0">
                <a:solidFill>
                  <a:schemeClr val="tx1">
                    <a:lumMod val="95000"/>
                  </a:schemeClr>
                </a:solidFill>
                <a:effectLst>
                  <a:outerShdw blurRad="50800" dist="38100" dir="2700000" algn="tl" rotWithShape="0">
                    <a:schemeClr val="bg1">
                      <a:alpha val="43000"/>
                    </a:schemeClr>
                  </a:outerShdw>
                </a:effectLst>
              </a:defRPr>
            </a:lvl1pPr>
          </a:lstStyle>
          <a:p>
            <a:pPr>
              <a:defRPr/>
            </a:pPr>
            <a:fld id="{890B0289-E1DD-466E-B15F-469CBF31144F}"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27" r:id="rId5"/>
    <p:sldLayoutId id="2147484314" r:id="rId6"/>
    <p:sldLayoutId id="2147484315" r:id="rId7"/>
    <p:sldLayoutId id="2147484316" r:id="rId8"/>
    <p:sldLayoutId id="2147484328" r:id="rId9"/>
    <p:sldLayoutId id="2147484329" r:id="rId10"/>
    <p:sldLayoutId id="2147484317" r:id="rId11"/>
    <p:sldLayoutId id="2147484330" r:id="rId12"/>
    <p:sldLayoutId id="2147484318" r:id="rId13"/>
    <p:sldLayoutId id="2147484319" r:id="rId14"/>
    <p:sldLayoutId id="2147484331" r:id="rId15"/>
    <p:sldLayoutId id="2147484320" r:id="rId16"/>
    <p:sldLayoutId id="2147484321" r:id="rId17"/>
  </p:sldLayoutIdLst>
  <p:txStyles>
    <p:titleStyle>
      <a:lvl1pPr algn="ctr" defTabSz="457200" rtl="0" fontAlgn="base">
        <a:spcBef>
          <a:spcPct val="0"/>
        </a:spcBef>
        <a:spcAft>
          <a:spcPct val="0"/>
        </a:spcAft>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Trebuchet MS" panose="020B0603020202020204" pitchFamily="34" charset="0"/>
          <a:cs typeface="Trebuchet MS"/>
        </a:defRPr>
      </a:lvl1pPr>
      <a:lvl2pPr algn="ctr" defTabSz="457200" rtl="0" fontAlgn="base">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2pPr>
      <a:lvl3pPr algn="ctr" defTabSz="457200" rtl="0" fontAlgn="base">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3pPr>
      <a:lvl4pPr algn="ctr" defTabSz="457200" rtl="0" fontAlgn="base">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4pPr>
      <a:lvl5pPr algn="ctr" defTabSz="457200" rtl="0" fontAlgn="base">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4800" algn="l" defTabSz="457200" rtl="0" fontAlgn="base">
        <a:spcBef>
          <a:spcPct val="20000"/>
        </a:spcBef>
        <a:spcAft>
          <a:spcPts val="600"/>
        </a:spcAft>
        <a:buClr>
          <a:schemeClr val="tx2"/>
        </a:buClr>
        <a:buSzPct val="70000"/>
        <a:buFont typeface="Wingdings 2" panose="05020102010507070707" pitchFamily="18"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19138" indent="-269875" algn="l" defTabSz="457200" rtl="0" fontAlgn="base">
        <a:spcBef>
          <a:spcPct val="20000"/>
        </a:spcBef>
        <a:spcAft>
          <a:spcPts val="600"/>
        </a:spcAft>
        <a:buClr>
          <a:schemeClr val="tx2"/>
        </a:buClr>
        <a:buSzPct val="70000"/>
        <a:buFont typeface="Wingdings 2" panose="05020102010507070707" pitchFamily="18" charset="2"/>
        <a:buChar char=""/>
        <a:defRPr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5525" indent="-215900" algn="l" defTabSz="457200" rtl="0" fontAlgn="base">
        <a:spcBef>
          <a:spcPct val="20000"/>
        </a:spcBef>
        <a:spcAft>
          <a:spcPts val="600"/>
        </a:spcAft>
        <a:buClr>
          <a:schemeClr val="tx2"/>
        </a:buClr>
        <a:buSzPct val="70000"/>
        <a:buFont typeface="Wingdings 2" panose="05020102010507070707" pitchFamily="18"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5888" indent="-215900" algn="l" defTabSz="457200" rtl="0" fontAlgn="base">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3225" indent="-215900" algn="l" defTabSz="457200" rtl="0" fontAlgn="base">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hyperlink" Target="https://apps.apple.com/us/app/uprise-health/id1598587456" TargetMode="External"/><Relationship Id="rId2" Type="http://schemas.openxmlformats.org/officeDocument/2006/relationships/hyperlink" Target="https://eapplus-resources.uprisehealth.com/uprise-health-digital-eap-orientation/" TargetMode="Externa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hyperlink" Target="https://members.uprisehealth.com/" TargetMode="External"/><Relationship Id="rId4" Type="http://schemas.openxmlformats.org/officeDocument/2006/relationships/hyperlink" Target="https://play.google.com/store/apps/details?id=com.ibh.uprise.prod"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hyperlink" Target="https://www.gadsdenstate.edu/about-us/impact.cms" TargetMode="Externa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hyperlink" Target="http://www.rsa.state.al.us/" TargetMode="Externa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hyperlink" Target="http://my.gadsdenstate.edu/" TargetMode="External"/><Relationship Id="rId2" Type="http://schemas.openxmlformats.org/officeDocument/2006/relationships/hyperlink" Target="http://www.gadsdenstate.edu/" TargetMode="Externa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4.gadsdenstate.edu/employee_handbook"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61CA842-FA06-4318-BCEC-2F1E8B68B499}"/>
              </a:ext>
            </a:extLst>
          </p:cNvPr>
          <p:cNvSpPr>
            <a:spLocks noGrp="1" noChangeArrowheads="1"/>
          </p:cNvSpPr>
          <p:nvPr>
            <p:ph type="ctrTitle"/>
          </p:nvPr>
        </p:nvSpPr>
        <p:spPr>
          <a:xfrm>
            <a:off x="685800" y="2251075"/>
            <a:ext cx="7772400" cy="1185863"/>
          </a:xfrm>
        </p:spPr>
        <p:txBody>
          <a:bodyPr>
            <a:normAutofit fontScale="90000"/>
          </a:bodyPr>
          <a:lstStyle/>
          <a:p>
            <a:pPr fontAlgn="auto">
              <a:spcAft>
                <a:spcPts val="0"/>
              </a:spcAft>
              <a:defRPr/>
            </a:pPr>
            <a:r>
              <a:rPr lang="en-US" altLang="en-US" sz="4000" dirty="0">
                <a:ea typeface="+mj-ea"/>
              </a:rPr>
              <a:t>New Employee Orientation</a:t>
            </a:r>
            <a:br>
              <a:rPr lang="en-US" altLang="en-US" sz="4000" dirty="0">
                <a:ea typeface="+mj-ea"/>
              </a:rPr>
            </a:br>
            <a:endParaRPr lang="en-US" altLang="en-US" sz="4000" dirty="0">
              <a:ea typeface="+mj-ea"/>
            </a:endParaRPr>
          </a:p>
        </p:txBody>
      </p:sp>
      <p:pic>
        <p:nvPicPr>
          <p:cNvPr id="15363" name="Picture 2">
            <a:extLst>
              <a:ext uri="{FF2B5EF4-FFF2-40B4-BE49-F238E27FC236}">
                <a16:creationId xmlns:a16="http://schemas.microsoft.com/office/drawing/2014/main" id="{F382135A-7890-4643-80CA-C50092CBA72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3962400"/>
            <a:ext cx="2543175"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6639A5EB-4470-4902-9129-51E0F802E8DA}"/>
              </a:ext>
            </a:extLst>
          </p:cNvPr>
          <p:cNvSpPr>
            <a:spLocks noGrp="1" noChangeArrowheads="1"/>
          </p:cNvSpPr>
          <p:nvPr>
            <p:ph type="title"/>
          </p:nvPr>
        </p:nvSpPr>
        <p:spPr>
          <a:xfrm>
            <a:off x="685346" y="609600"/>
            <a:ext cx="7765322" cy="970450"/>
          </a:xfrm>
        </p:spPr>
        <p:txBody>
          <a:bodyPr>
            <a:normAutofit fontScale="90000"/>
          </a:bodyPr>
          <a:lstStyle/>
          <a:p>
            <a:pPr fontAlgn="auto">
              <a:spcAft>
                <a:spcPts val="0"/>
              </a:spcAft>
              <a:defRPr/>
            </a:pPr>
            <a:r>
              <a:rPr lang="en-US">
                <a:ea typeface="+mj-ea"/>
              </a:rPr>
              <a:t>Salary Schedules and</a:t>
            </a:r>
            <a:br>
              <a:rPr lang="en-US">
                <a:ea typeface="+mj-ea"/>
              </a:rPr>
            </a:br>
            <a:r>
              <a:rPr lang="en-US">
                <a:ea typeface="+mj-ea"/>
              </a:rPr>
              <a:t>Payroll Options</a:t>
            </a:r>
          </a:p>
        </p:txBody>
      </p:sp>
      <p:sp>
        <p:nvSpPr>
          <p:cNvPr id="109571" name="Rectangle 3">
            <a:extLst>
              <a:ext uri="{FF2B5EF4-FFF2-40B4-BE49-F238E27FC236}">
                <a16:creationId xmlns:a16="http://schemas.microsoft.com/office/drawing/2014/main" id="{7A227593-26C9-4921-B438-E1820844DA06}"/>
              </a:ext>
            </a:extLst>
          </p:cNvPr>
          <p:cNvSpPr>
            <a:spLocks noGrp="1" noChangeArrowheads="1"/>
          </p:cNvSpPr>
          <p:nvPr>
            <p:ph sz="half" idx="1"/>
          </p:nvPr>
        </p:nvSpPr>
        <p:spPr/>
        <p:txBody>
          <a:bodyPr/>
          <a:lstStyle/>
          <a:p>
            <a:pPr indent="-306000" fontAlgn="auto">
              <a:lnSpc>
                <a:spcPct val="90000"/>
              </a:lnSpc>
              <a:buFont typeface="Wingdings 2" charset="2"/>
              <a:buChar char=""/>
              <a:defRPr/>
            </a:pPr>
            <a:r>
              <a:rPr lang="en-US" dirty="0"/>
              <a:t>State Salary Schedules</a:t>
            </a:r>
          </a:p>
          <a:p>
            <a:pPr marL="720000" lvl="1" indent="-270000" fontAlgn="auto">
              <a:lnSpc>
                <a:spcPct val="90000"/>
              </a:lnSpc>
              <a:buFont typeface="Wingdings 2" charset="2"/>
              <a:buChar char=""/>
              <a:defRPr/>
            </a:pPr>
            <a:r>
              <a:rPr lang="en-US" dirty="0"/>
              <a:t>B- Deans/Vice-Presidents</a:t>
            </a:r>
          </a:p>
          <a:p>
            <a:pPr marL="720000" lvl="1" indent="-270000" fontAlgn="auto">
              <a:lnSpc>
                <a:spcPct val="90000"/>
              </a:lnSpc>
              <a:buFont typeface="Wingdings 2" charset="2"/>
              <a:buChar char=""/>
              <a:defRPr/>
            </a:pPr>
            <a:r>
              <a:rPr lang="en-US" dirty="0"/>
              <a:t>C- Professional Staff</a:t>
            </a:r>
          </a:p>
          <a:p>
            <a:pPr marL="720000" lvl="1" indent="-270000" fontAlgn="auto">
              <a:lnSpc>
                <a:spcPct val="90000"/>
              </a:lnSpc>
              <a:buFont typeface="Wingdings 2" charset="2"/>
              <a:buChar char=""/>
              <a:defRPr/>
            </a:pPr>
            <a:r>
              <a:rPr lang="en-US" dirty="0"/>
              <a:t>D- Faculty (Instructors, Counselors, Librarians)</a:t>
            </a:r>
          </a:p>
          <a:p>
            <a:pPr marL="720000" lvl="1" indent="-270000" fontAlgn="auto">
              <a:lnSpc>
                <a:spcPct val="90000"/>
              </a:lnSpc>
              <a:buFont typeface="Wingdings 2" charset="2"/>
              <a:buChar char=""/>
              <a:defRPr/>
            </a:pPr>
            <a:r>
              <a:rPr lang="en-US" dirty="0"/>
              <a:t>E- F/T Support Staff</a:t>
            </a:r>
          </a:p>
          <a:p>
            <a:pPr marL="720000" lvl="1" indent="-270000" fontAlgn="auto">
              <a:lnSpc>
                <a:spcPct val="90000"/>
              </a:lnSpc>
              <a:buFont typeface="Wingdings 2" charset="2"/>
              <a:buChar char=""/>
              <a:defRPr/>
            </a:pPr>
            <a:r>
              <a:rPr lang="en-US" dirty="0"/>
              <a:t>H- Permanent P/T Support Staff	</a:t>
            </a:r>
          </a:p>
          <a:p>
            <a:pPr marL="720000" lvl="1" indent="-270000" fontAlgn="auto">
              <a:lnSpc>
                <a:spcPct val="90000"/>
              </a:lnSpc>
              <a:buFont typeface="Wingdings 2" charset="2"/>
              <a:buChar char=""/>
              <a:defRPr/>
            </a:pPr>
            <a:r>
              <a:rPr lang="en-US" dirty="0"/>
              <a:t>L- Local (Skills Training Division)</a:t>
            </a:r>
          </a:p>
        </p:txBody>
      </p:sp>
      <p:sp>
        <p:nvSpPr>
          <p:cNvPr id="109572" name="Rectangle 4">
            <a:extLst>
              <a:ext uri="{FF2B5EF4-FFF2-40B4-BE49-F238E27FC236}">
                <a16:creationId xmlns:a16="http://schemas.microsoft.com/office/drawing/2014/main" id="{68FB22D2-AAB0-4004-9877-C892845FDFD2}"/>
              </a:ext>
            </a:extLst>
          </p:cNvPr>
          <p:cNvSpPr>
            <a:spLocks noGrp="1" noChangeArrowheads="1"/>
          </p:cNvSpPr>
          <p:nvPr>
            <p:ph sz="half" idx="2"/>
          </p:nvPr>
        </p:nvSpPr>
        <p:spPr/>
        <p:txBody>
          <a:bodyPr/>
          <a:lstStyle/>
          <a:p>
            <a:pPr indent="-306000" fontAlgn="auto">
              <a:lnSpc>
                <a:spcPct val="90000"/>
              </a:lnSpc>
              <a:buFont typeface="Wingdings 2" charset="2"/>
              <a:buChar char=""/>
              <a:defRPr/>
            </a:pPr>
            <a:r>
              <a:rPr lang="en-US" dirty="0"/>
              <a:t>Payroll Options</a:t>
            </a:r>
          </a:p>
          <a:p>
            <a:pPr marL="720000" lvl="1" indent="-270000" fontAlgn="auto">
              <a:lnSpc>
                <a:spcPct val="90000"/>
              </a:lnSpc>
              <a:buFont typeface="Wingdings 2" charset="2"/>
              <a:buChar char=""/>
              <a:defRPr/>
            </a:pPr>
            <a:r>
              <a:rPr lang="en-US" dirty="0"/>
              <a:t>Direct Deposit (required)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EBB50FC9-AB5D-4DEF-8E1B-AFB04CFE8F7D}"/>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dirty="0">
                <a:ea typeface="+mj-ea"/>
              </a:rPr>
              <a:t>Letters of Appointment</a:t>
            </a:r>
          </a:p>
        </p:txBody>
      </p:sp>
      <p:sp>
        <p:nvSpPr>
          <p:cNvPr id="216067" name="Rectangle 3">
            <a:extLst>
              <a:ext uri="{FF2B5EF4-FFF2-40B4-BE49-F238E27FC236}">
                <a16:creationId xmlns:a16="http://schemas.microsoft.com/office/drawing/2014/main" id="{0ED28682-4A37-4A57-B809-DA4A0AFD1569}"/>
              </a:ext>
            </a:extLst>
          </p:cNvPr>
          <p:cNvSpPr>
            <a:spLocks noGrp="1" noChangeArrowheads="1"/>
          </p:cNvSpPr>
          <p:nvPr>
            <p:ph idx="1"/>
          </p:nvPr>
        </p:nvSpPr>
        <p:spPr>
          <a:xfrm>
            <a:off x="685346" y="1732450"/>
            <a:ext cx="7765322" cy="4058751"/>
          </a:xfrm>
        </p:spPr>
        <p:txBody>
          <a:bodyPr/>
          <a:lstStyle/>
          <a:p>
            <a:pPr indent="-306000" fontAlgn="auto">
              <a:lnSpc>
                <a:spcPct val="80000"/>
              </a:lnSpc>
              <a:buFont typeface="Wingdings 2" charset="2"/>
              <a:buChar char=""/>
              <a:defRPr/>
            </a:pPr>
            <a:endParaRPr lang="en-US" sz="2800" dirty="0"/>
          </a:p>
          <a:p>
            <a:pPr indent="-306000" fontAlgn="auto">
              <a:lnSpc>
                <a:spcPct val="80000"/>
              </a:lnSpc>
              <a:buFont typeface="Wingdings 2" charset="2"/>
              <a:buChar char=""/>
              <a:defRPr/>
            </a:pPr>
            <a:r>
              <a:rPr lang="en-US" sz="2800" dirty="0"/>
              <a:t>Full-time faculty letters of appointment are for a semester or nine month academic year.</a:t>
            </a:r>
          </a:p>
          <a:p>
            <a:pPr indent="-306000" fontAlgn="auto">
              <a:lnSpc>
                <a:spcPct val="80000"/>
              </a:lnSpc>
              <a:buFont typeface="Wingdings 2" charset="2"/>
              <a:buChar char=""/>
              <a:defRPr/>
            </a:pPr>
            <a:r>
              <a:rPr lang="en-US" sz="2800" dirty="0"/>
              <a:t>Summer employment for faculty is determined by student need.</a:t>
            </a:r>
          </a:p>
          <a:p>
            <a:pPr indent="-306000" fontAlgn="auto">
              <a:lnSpc>
                <a:spcPct val="80000"/>
              </a:lnSpc>
              <a:buFont typeface="Wingdings 2" charset="2"/>
              <a:buChar char=""/>
              <a:defRPr/>
            </a:pPr>
            <a:r>
              <a:rPr lang="en-US" sz="2800" dirty="0"/>
              <a:t>Letters of appointment for administrative and support personnel are effective September 1, unless otherwise specified.</a:t>
            </a:r>
          </a:p>
          <a:p>
            <a:pPr indent="-306000" fontAlgn="auto">
              <a:lnSpc>
                <a:spcPct val="80000"/>
              </a:lnSpc>
              <a:buFont typeface="Wingdings 2" charset="2"/>
              <a:buChar char=""/>
              <a:defRPr/>
            </a:pP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BDA39EB6-4F1A-4023-ADF1-FA14E86CA442}"/>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a:ea typeface="+mj-ea"/>
              </a:rPr>
              <a:t>Faculty Work Schedule	</a:t>
            </a:r>
          </a:p>
        </p:txBody>
      </p:sp>
      <p:sp>
        <p:nvSpPr>
          <p:cNvPr id="217091" name="Rectangle 3">
            <a:extLst>
              <a:ext uri="{FF2B5EF4-FFF2-40B4-BE49-F238E27FC236}">
                <a16:creationId xmlns:a16="http://schemas.microsoft.com/office/drawing/2014/main" id="{9D8CA17E-0256-4251-B8CB-7D11D7290AE3}"/>
              </a:ext>
            </a:extLst>
          </p:cNvPr>
          <p:cNvSpPr>
            <a:spLocks noGrp="1" noChangeArrowheads="1"/>
          </p:cNvSpPr>
          <p:nvPr>
            <p:ph idx="1"/>
          </p:nvPr>
        </p:nvSpPr>
        <p:spPr>
          <a:xfrm>
            <a:off x="685346" y="1732450"/>
            <a:ext cx="7765322" cy="4058751"/>
          </a:xfrm>
        </p:spPr>
        <p:txBody>
          <a:bodyPr>
            <a:normAutofit fontScale="92500" lnSpcReduction="20000"/>
          </a:bodyPr>
          <a:lstStyle/>
          <a:p>
            <a:pPr indent="-306000" fontAlgn="auto">
              <a:buFont typeface="Wingdings 2" charset="2"/>
              <a:buChar char=""/>
              <a:defRPr/>
            </a:pPr>
            <a:r>
              <a:rPr lang="en-US" sz="2800" dirty="0"/>
              <a:t>Full-Time instructors, counselors, and librarians employed on a nine-month contract will work 175 days.</a:t>
            </a:r>
          </a:p>
          <a:p>
            <a:pPr indent="-306000" fontAlgn="auto">
              <a:buFont typeface="Wingdings 2" charset="2"/>
              <a:buChar char=""/>
              <a:defRPr/>
            </a:pPr>
            <a:r>
              <a:rPr lang="en-US" sz="2800" dirty="0"/>
              <a:t>Faculty employed for the summer term will work 54 days.</a:t>
            </a:r>
          </a:p>
          <a:p>
            <a:pPr indent="-306000" fontAlgn="auto">
              <a:buFont typeface="Wingdings 2" charset="2"/>
              <a:buChar char=""/>
              <a:defRPr/>
            </a:pPr>
            <a:r>
              <a:rPr lang="en-US" sz="2800" dirty="0"/>
              <a:t>Faculty are required to work a minimum of 35 hours per week, excluding the lunch period.</a:t>
            </a:r>
          </a:p>
          <a:p>
            <a:pPr indent="-306000" fontAlgn="auto">
              <a:buFont typeface="Wingdings 2" charset="2"/>
              <a:buChar char=""/>
              <a:defRPr/>
            </a:pPr>
            <a:r>
              <a:rPr lang="en-US" sz="2800" dirty="0"/>
              <a:t>Weekly work schedules must comply with guidelines set forth by the President and Board </a:t>
            </a:r>
            <a:r>
              <a:rPr lang="en-US" sz="2800"/>
              <a:t>of Trustees </a:t>
            </a:r>
            <a:r>
              <a:rPr lang="en-US" sz="2800" dirty="0"/>
              <a:t>policy.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EBD319E8-D4C8-40DD-9BDA-1D2F3C219B92}"/>
              </a:ext>
            </a:extLst>
          </p:cNvPr>
          <p:cNvSpPr>
            <a:spLocks noGrp="1" noChangeArrowheads="1"/>
          </p:cNvSpPr>
          <p:nvPr>
            <p:ph type="title"/>
          </p:nvPr>
        </p:nvSpPr>
        <p:spPr>
          <a:xfrm>
            <a:off x="685346" y="609600"/>
            <a:ext cx="7765322" cy="970450"/>
          </a:xfrm>
        </p:spPr>
        <p:txBody>
          <a:bodyPr>
            <a:normAutofit fontScale="90000"/>
          </a:bodyPr>
          <a:lstStyle/>
          <a:p>
            <a:pPr fontAlgn="auto">
              <a:spcAft>
                <a:spcPts val="0"/>
              </a:spcAft>
              <a:defRPr/>
            </a:pPr>
            <a:r>
              <a:rPr lang="en-US">
                <a:ea typeface="+mj-ea"/>
              </a:rPr>
              <a:t>Administrative and Support (Staff) Work Schedule</a:t>
            </a:r>
          </a:p>
        </p:txBody>
      </p:sp>
      <p:sp>
        <p:nvSpPr>
          <p:cNvPr id="218115" name="Rectangle 3">
            <a:extLst>
              <a:ext uri="{FF2B5EF4-FFF2-40B4-BE49-F238E27FC236}">
                <a16:creationId xmlns:a16="http://schemas.microsoft.com/office/drawing/2014/main" id="{EB6006CB-9E10-4904-90C8-78BC93A5B5D2}"/>
              </a:ext>
            </a:extLst>
          </p:cNvPr>
          <p:cNvSpPr>
            <a:spLocks noGrp="1" noChangeArrowheads="1"/>
          </p:cNvSpPr>
          <p:nvPr>
            <p:ph idx="1"/>
          </p:nvPr>
        </p:nvSpPr>
        <p:spPr>
          <a:xfrm>
            <a:off x="685346" y="1732450"/>
            <a:ext cx="7765322" cy="4058751"/>
          </a:xfrm>
        </p:spPr>
        <p:txBody>
          <a:bodyPr/>
          <a:lstStyle/>
          <a:p>
            <a:pPr indent="-306000" fontAlgn="auto">
              <a:lnSpc>
                <a:spcPct val="90000"/>
              </a:lnSpc>
              <a:buFont typeface="Wingdings 2" charset="2"/>
              <a:buChar char=""/>
              <a:defRPr/>
            </a:pPr>
            <a:r>
              <a:rPr lang="en-US" dirty="0"/>
              <a:t>Full-Time administrative and support (staff) employees work the 245 days that the College is officially open.</a:t>
            </a:r>
          </a:p>
          <a:p>
            <a:pPr indent="-306000" fontAlgn="auto">
              <a:lnSpc>
                <a:spcPct val="90000"/>
              </a:lnSpc>
              <a:buFont typeface="Wingdings 2" charset="2"/>
              <a:buChar char=""/>
              <a:defRPr/>
            </a:pPr>
            <a:r>
              <a:rPr lang="en-US" dirty="0"/>
              <a:t>Full-Time staff are required to work a minimum of 40 hours per week, excluding the lunch period.</a:t>
            </a:r>
          </a:p>
          <a:p>
            <a:pPr indent="-306000" fontAlgn="auto">
              <a:lnSpc>
                <a:spcPct val="90000"/>
              </a:lnSpc>
              <a:buFont typeface="Wingdings 2" charset="2"/>
              <a:buChar char=""/>
              <a:defRPr/>
            </a:pPr>
            <a:r>
              <a:rPr lang="en-US" dirty="0"/>
              <a:t>The College work schedule and operating hours are determined by the President.</a:t>
            </a:r>
          </a:p>
          <a:p>
            <a:pPr indent="-306000" fontAlgn="auto">
              <a:lnSpc>
                <a:spcPct val="90000"/>
              </a:lnSpc>
              <a:buFont typeface="Wingdings 2" charset="2"/>
              <a:buChar cha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a:extLst>
              <a:ext uri="{FF2B5EF4-FFF2-40B4-BE49-F238E27FC236}">
                <a16:creationId xmlns:a16="http://schemas.microsoft.com/office/drawing/2014/main" id="{A1EE3F38-CCD2-479E-AB04-2CD3895B234C}"/>
              </a:ext>
            </a:extLst>
          </p:cNvPr>
          <p:cNvSpPr>
            <a:spLocks noGrp="1" noChangeArrowheads="1"/>
          </p:cNvSpPr>
          <p:nvPr>
            <p:ph type="title"/>
          </p:nvPr>
        </p:nvSpPr>
        <p:spPr>
          <a:xfrm>
            <a:off x="685346" y="609600"/>
            <a:ext cx="7765322" cy="970450"/>
          </a:xfrm>
        </p:spPr>
        <p:txBody>
          <a:bodyPr>
            <a:normAutofit fontScale="90000"/>
          </a:bodyPr>
          <a:lstStyle/>
          <a:p>
            <a:pPr fontAlgn="auto">
              <a:spcAft>
                <a:spcPts val="0"/>
              </a:spcAft>
              <a:defRPr/>
            </a:pPr>
            <a:r>
              <a:rPr lang="en-US" dirty="0">
                <a:ea typeface="+mj-ea"/>
              </a:rPr>
              <a:t>Holidays</a:t>
            </a:r>
            <a:br>
              <a:rPr lang="en-US" dirty="0">
                <a:ea typeface="+mj-ea"/>
              </a:rPr>
            </a:br>
            <a:r>
              <a:rPr lang="en-US" dirty="0">
                <a:ea typeface="+mj-ea"/>
              </a:rPr>
              <a:t>(College is Closed)</a:t>
            </a:r>
          </a:p>
        </p:txBody>
      </p:sp>
      <p:sp>
        <p:nvSpPr>
          <p:cNvPr id="115717" name="Rectangle 5">
            <a:extLst>
              <a:ext uri="{FF2B5EF4-FFF2-40B4-BE49-F238E27FC236}">
                <a16:creationId xmlns:a16="http://schemas.microsoft.com/office/drawing/2014/main" id="{0D74C199-99AD-4FA0-B690-1C51F8683B86}"/>
              </a:ext>
            </a:extLst>
          </p:cNvPr>
          <p:cNvSpPr>
            <a:spLocks noGrp="1" noChangeArrowheads="1"/>
          </p:cNvSpPr>
          <p:nvPr>
            <p:ph sz="half" idx="1"/>
          </p:nvPr>
        </p:nvSpPr>
        <p:spPr/>
        <p:txBody>
          <a:bodyPr/>
          <a:lstStyle/>
          <a:p>
            <a:pPr indent="-306000" fontAlgn="auto">
              <a:buFont typeface="Wingdings 2" charset="2"/>
              <a:buChar char=""/>
              <a:defRPr/>
            </a:pPr>
            <a:r>
              <a:rPr lang="en-US" dirty="0"/>
              <a:t>New Year’s Day</a:t>
            </a:r>
          </a:p>
          <a:p>
            <a:pPr indent="-306000" fontAlgn="auto">
              <a:buFont typeface="Wingdings 2" charset="2"/>
              <a:buChar char=""/>
              <a:defRPr/>
            </a:pPr>
            <a:r>
              <a:rPr lang="en-US" dirty="0"/>
              <a:t>Martin Luther King/ Robert E. Lee Birthday</a:t>
            </a:r>
          </a:p>
          <a:p>
            <a:pPr indent="-306000" fontAlgn="auto">
              <a:buFont typeface="Wingdings 2" charset="2"/>
              <a:buChar char=""/>
              <a:defRPr/>
            </a:pPr>
            <a:r>
              <a:rPr lang="en-US" dirty="0"/>
              <a:t>Memorial Day</a:t>
            </a:r>
          </a:p>
          <a:p>
            <a:pPr indent="-306000" fontAlgn="auto">
              <a:buFont typeface="Wingdings 2" charset="2"/>
              <a:buChar char=""/>
              <a:defRPr/>
            </a:pPr>
            <a:r>
              <a:rPr lang="en-US" dirty="0"/>
              <a:t>Juneteenth</a:t>
            </a:r>
          </a:p>
          <a:p>
            <a:pPr indent="-306000" fontAlgn="auto">
              <a:buFont typeface="Wingdings 2" charset="2"/>
              <a:buChar char=""/>
              <a:defRPr/>
            </a:pPr>
            <a:r>
              <a:rPr lang="en-US" dirty="0"/>
              <a:t>Independence Day</a:t>
            </a:r>
          </a:p>
          <a:p>
            <a:pPr indent="-306000" fontAlgn="auto">
              <a:buFont typeface="Wingdings 2" charset="2"/>
              <a:buChar char=""/>
              <a:defRPr/>
            </a:pPr>
            <a:r>
              <a:rPr lang="en-US" dirty="0"/>
              <a:t>Labor Day</a:t>
            </a:r>
          </a:p>
          <a:p>
            <a:pPr indent="-306000" fontAlgn="auto">
              <a:buFont typeface="Wingdings 2" charset="2"/>
              <a:buChar char=""/>
              <a:defRPr/>
            </a:pPr>
            <a:r>
              <a:rPr lang="en-US" dirty="0"/>
              <a:t>Veterans’ Day</a:t>
            </a:r>
          </a:p>
        </p:txBody>
      </p:sp>
      <p:sp>
        <p:nvSpPr>
          <p:cNvPr id="115718" name="Rectangle 6">
            <a:extLst>
              <a:ext uri="{FF2B5EF4-FFF2-40B4-BE49-F238E27FC236}">
                <a16:creationId xmlns:a16="http://schemas.microsoft.com/office/drawing/2014/main" id="{7916E1FF-C742-47E5-BF51-66914F9FF034}"/>
              </a:ext>
            </a:extLst>
          </p:cNvPr>
          <p:cNvSpPr>
            <a:spLocks noGrp="1" noChangeArrowheads="1"/>
          </p:cNvSpPr>
          <p:nvPr>
            <p:ph sz="half" idx="2"/>
          </p:nvPr>
        </p:nvSpPr>
        <p:spPr/>
        <p:txBody>
          <a:bodyPr/>
          <a:lstStyle/>
          <a:p>
            <a:pPr indent="-306000" fontAlgn="auto">
              <a:buFont typeface="Wingdings 2" charset="2"/>
              <a:buChar char=""/>
              <a:defRPr/>
            </a:pPr>
            <a:r>
              <a:rPr lang="en-US"/>
              <a:t>Thanksgiving Day</a:t>
            </a:r>
          </a:p>
          <a:p>
            <a:pPr indent="-306000" fontAlgn="auto">
              <a:buFont typeface="Wingdings 2" charset="2"/>
              <a:buChar char=""/>
              <a:defRPr/>
            </a:pPr>
            <a:r>
              <a:rPr lang="en-US"/>
              <a:t>Day after Thanksgiving</a:t>
            </a:r>
          </a:p>
          <a:p>
            <a:pPr indent="-306000" fontAlgn="auto">
              <a:buFont typeface="Wingdings 2" charset="2"/>
              <a:buChar char=""/>
              <a:defRPr/>
            </a:pPr>
            <a:r>
              <a:rPr lang="en-US"/>
              <a:t>Christmas Eve</a:t>
            </a:r>
          </a:p>
          <a:p>
            <a:pPr indent="-306000" fontAlgn="auto">
              <a:buFont typeface="Wingdings 2" charset="2"/>
              <a:buChar char=""/>
              <a:defRPr/>
            </a:pPr>
            <a:r>
              <a:rPr lang="en-US"/>
              <a:t>Christmas Day</a:t>
            </a:r>
          </a:p>
          <a:p>
            <a:pPr indent="-306000" fontAlgn="auto">
              <a:buFont typeface="Wingdings 2" charset="2"/>
              <a:buChar char=""/>
              <a:defRPr/>
            </a:pPr>
            <a:r>
              <a:rPr lang="en-US"/>
              <a:t>Five additional days designated by the President (see college calendar)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747E1375-D7FF-4F57-86F2-586F0E301949}"/>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a:ea typeface="+mj-ea"/>
              </a:rPr>
              <a:t>Leave Policies</a:t>
            </a:r>
          </a:p>
        </p:txBody>
      </p:sp>
      <p:sp>
        <p:nvSpPr>
          <p:cNvPr id="195587" name="Rectangle 3">
            <a:extLst>
              <a:ext uri="{FF2B5EF4-FFF2-40B4-BE49-F238E27FC236}">
                <a16:creationId xmlns:a16="http://schemas.microsoft.com/office/drawing/2014/main" id="{7EB1FFC8-E44B-4926-B73B-881D89B5B3B3}"/>
              </a:ext>
            </a:extLst>
          </p:cNvPr>
          <p:cNvSpPr>
            <a:spLocks noGrp="1" noChangeArrowheads="1"/>
          </p:cNvSpPr>
          <p:nvPr>
            <p:ph idx="1"/>
          </p:nvPr>
        </p:nvSpPr>
        <p:spPr>
          <a:xfrm>
            <a:off x="685346" y="1732450"/>
            <a:ext cx="7765322" cy="4058751"/>
          </a:xfrm>
        </p:spPr>
        <p:txBody>
          <a:bodyPr>
            <a:normAutofit fontScale="92500" lnSpcReduction="20000"/>
          </a:bodyPr>
          <a:lstStyle/>
          <a:p>
            <a:pPr indent="-306000" fontAlgn="auto">
              <a:lnSpc>
                <a:spcPct val="90000"/>
              </a:lnSpc>
              <a:buFont typeface="Wingdings 2" charset="2"/>
              <a:buChar char=""/>
              <a:defRPr/>
            </a:pPr>
            <a:r>
              <a:rPr lang="en-US" sz="2800"/>
              <a:t>Full-time employees are eligible to earn leave.</a:t>
            </a:r>
          </a:p>
          <a:p>
            <a:pPr indent="-306000" fontAlgn="auto">
              <a:lnSpc>
                <a:spcPct val="90000"/>
              </a:lnSpc>
              <a:buFont typeface="Wingdings 2" charset="2"/>
              <a:buChar char=""/>
              <a:defRPr/>
            </a:pPr>
            <a:r>
              <a:rPr lang="en-US" sz="2800"/>
              <a:t>Permanent part-time support employees on Salary Schedule H are eligible to earn leave on a prorated basis.</a:t>
            </a:r>
          </a:p>
          <a:p>
            <a:pPr indent="-306000" fontAlgn="auto">
              <a:lnSpc>
                <a:spcPct val="90000"/>
              </a:lnSpc>
              <a:buFont typeface="Wingdings 2" charset="2"/>
              <a:buChar char=""/>
              <a:defRPr/>
            </a:pPr>
            <a:r>
              <a:rPr lang="en-US" sz="2800"/>
              <a:t>Leave may be taken in a minimum of 15 minute increments.</a:t>
            </a:r>
          </a:p>
          <a:p>
            <a:pPr indent="-306000" fontAlgn="auto">
              <a:lnSpc>
                <a:spcPct val="90000"/>
              </a:lnSpc>
              <a:buFont typeface="Wingdings 2" charset="2"/>
              <a:buChar char=""/>
              <a:defRPr/>
            </a:pPr>
            <a:r>
              <a:rPr lang="en-US" sz="2800"/>
              <a:t>Leave request form is to be completed and approved in advance for planned leave.</a:t>
            </a:r>
          </a:p>
          <a:p>
            <a:pPr indent="-306000" fontAlgn="auto">
              <a:lnSpc>
                <a:spcPct val="90000"/>
              </a:lnSpc>
              <a:buFont typeface="Wingdings 2" charset="2"/>
              <a:buChar char=""/>
              <a:defRPr/>
            </a:pPr>
            <a:r>
              <a:rPr lang="en-US" sz="2800"/>
              <a:t>For unanticipated absences, the leave request form must be completed immediately upon return to work.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a:extLst>
              <a:ext uri="{FF2B5EF4-FFF2-40B4-BE49-F238E27FC236}">
                <a16:creationId xmlns:a16="http://schemas.microsoft.com/office/drawing/2014/main" id="{51FFED9E-EEA6-4463-94FC-3C0FD1BC699D}"/>
              </a:ext>
            </a:extLst>
          </p:cNvPr>
          <p:cNvSpPr>
            <a:spLocks noGrp="1" noChangeArrowheads="1"/>
          </p:cNvSpPr>
          <p:nvPr>
            <p:ph type="title"/>
          </p:nvPr>
        </p:nvSpPr>
        <p:spPr>
          <a:xfrm>
            <a:off x="685346" y="609600"/>
            <a:ext cx="7765322" cy="970450"/>
          </a:xfrm>
        </p:spPr>
        <p:txBody>
          <a:bodyPr>
            <a:normAutofit fontScale="90000"/>
          </a:bodyPr>
          <a:lstStyle/>
          <a:p>
            <a:pPr fontAlgn="auto">
              <a:spcAft>
                <a:spcPts val="0"/>
              </a:spcAft>
              <a:defRPr/>
            </a:pPr>
            <a:r>
              <a:rPr lang="en-US">
                <a:ea typeface="+mj-ea"/>
              </a:rPr>
              <a:t>Types of Leave </a:t>
            </a:r>
            <a:br>
              <a:rPr lang="en-US">
                <a:ea typeface="+mj-ea"/>
              </a:rPr>
            </a:br>
            <a:r>
              <a:rPr lang="en-US">
                <a:ea typeface="+mj-ea"/>
              </a:rPr>
              <a:t>(Paid and Unpaid)</a:t>
            </a:r>
          </a:p>
        </p:txBody>
      </p:sp>
      <p:sp>
        <p:nvSpPr>
          <p:cNvPr id="117765" name="Rectangle 5">
            <a:extLst>
              <a:ext uri="{FF2B5EF4-FFF2-40B4-BE49-F238E27FC236}">
                <a16:creationId xmlns:a16="http://schemas.microsoft.com/office/drawing/2014/main" id="{4B16230F-27A9-4B7E-BFA2-3985A118DEB9}"/>
              </a:ext>
            </a:extLst>
          </p:cNvPr>
          <p:cNvSpPr>
            <a:spLocks noGrp="1" noChangeArrowheads="1"/>
          </p:cNvSpPr>
          <p:nvPr>
            <p:ph idx="1"/>
          </p:nvPr>
        </p:nvSpPr>
        <p:spPr>
          <a:xfrm>
            <a:off x="685346" y="1808650"/>
            <a:ext cx="4420054" cy="4363550"/>
          </a:xfrm>
        </p:spPr>
        <p:txBody>
          <a:bodyPr/>
          <a:lstStyle/>
          <a:p>
            <a:pPr indent="-306000" fontAlgn="auto">
              <a:buFont typeface="Wingdings 2" charset="2"/>
              <a:buChar char=""/>
              <a:defRPr/>
            </a:pPr>
            <a:r>
              <a:rPr lang="en-US" sz="2800" dirty="0"/>
              <a:t>Annual Leave</a:t>
            </a:r>
          </a:p>
          <a:p>
            <a:pPr indent="-306000" fontAlgn="auto">
              <a:buFont typeface="Wingdings 2" charset="2"/>
              <a:buChar char=""/>
              <a:defRPr/>
            </a:pPr>
            <a:r>
              <a:rPr lang="en-US" sz="2800" dirty="0"/>
              <a:t>Court Attendance</a:t>
            </a:r>
          </a:p>
          <a:p>
            <a:pPr indent="-306000" fontAlgn="auto">
              <a:buFont typeface="Wingdings 2" charset="2"/>
              <a:buChar char=""/>
              <a:defRPr/>
            </a:pPr>
            <a:r>
              <a:rPr lang="en-US" sz="2800" dirty="0"/>
              <a:t>Family and Medical Leave</a:t>
            </a:r>
          </a:p>
          <a:p>
            <a:pPr indent="-306000" fontAlgn="auto">
              <a:buFont typeface="Wingdings 2" charset="2"/>
              <a:buChar char=""/>
              <a:defRPr/>
            </a:pPr>
            <a:r>
              <a:rPr lang="en-US" sz="2800" dirty="0"/>
              <a:t>Job-Related Injuries Absence</a:t>
            </a:r>
          </a:p>
          <a:p>
            <a:pPr indent="-306000" fontAlgn="auto">
              <a:buFont typeface="Wingdings 2" charset="2"/>
              <a:buChar char=""/>
              <a:defRPr/>
            </a:pPr>
            <a:r>
              <a:rPr lang="en-US" sz="2800" dirty="0"/>
              <a:t>Maternity Leave</a:t>
            </a:r>
          </a:p>
          <a:p>
            <a:pPr indent="-306000" fontAlgn="auto">
              <a:buFont typeface="Wingdings 2" charset="2"/>
              <a:buChar char=""/>
              <a:defRPr/>
            </a:pPr>
            <a:r>
              <a:rPr lang="en-US" sz="2800" dirty="0"/>
              <a:t>Military Leave</a:t>
            </a:r>
          </a:p>
        </p:txBody>
      </p:sp>
      <p:sp>
        <p:nvSpPr>
          <p:cNvPr id="117766" name="Rectangle 6">
            <a:extLst>
              <a:ext uri="{FF2B5EF4-FFF2-40B4-BE49-F238E27FC236}">
                <a16:creationId xmlns:a16="http://schemas.microsoft.com/office/drawing/2014/main" id="{7AC4358B-40E5-4F41-9D00-81ABE1412C5B}"/>
              </a:ext>
            </a:extLst>
          </p:cNvPr>
          <p:cNvSpPr>
            <a:spLocks noGrp="1" noChangeArrowheads="1"/>
          </p:cNvSpPr>
          <p:nvPr>
            <p:ph type="body" sz="half" idx="4294967295"/>
          </p:nvPr>
        </p:nvSpPr>
        <p:spPr>
          <a:xfrm>
            <a:off x="4953000" y="1828800"/>
            <a:ext cx="4038600" cy="4495800"/>
          </a:xfrm>
        </p:spPr>
        <p:txBody>
          <a:bodyPr/>
          <a:lstStyle/>
          <a:p>
            <a:pPr indent="-306000" fontAlgn="auto">
              <a:buFont typeface="Wingdings 2" charset="2"/>
              <a:buChar char=""/>
              <a:defRPr/>
            </a:pPr>
            <a:r>
              <a:rPr lang="en-US" sz="2800" dirty="0"/>
              <a:t>Personal Leave</a:t>
            </a:r>
          </a:p>
          <a:p>
            <a:pPr indent="-306000" fontAlgn="auto">
              <a:buFont typeface="Wingdings 2" charset="2"/>
              <a:buChar char=""/>
              <a:defRPr/>
            </a:pPr>
            <a:r>
              <a:rPr lang="en-US" sz="2800" dirty="0"/>
              <a:t>Professional Leave</a:t>
            </a:r>
          </a:p>
          <a:p>
            <a:pPr indent="-306000" fontAlgn="auto">
              <a:buFont typeface="Wingdings 2" charset="2"/>
              <a:buChar char=""/>
              <a:defRPr/>
            </a:pPr>
            <a:r>
              <a:rPr lang="en-US" sz="2800" dirty="0"/>
              <a:t>Professional Development Leave</a:t>
            </a:r>
          </a:p>
          <a:p>
            <a:pPr indent="-306000" fontAlgn="auto">
              <a:buFont typeface="Wingdings 2" charset="2"/>
              <a:buChar char=""/>
              <a:defRPr/>
            </a:pPr>
            <a:r>
              <a:rPr lang="en-US" sz="2800" dirty="0"/>
              <a:t>Sick Leave</a:t>
            </a:r>
          </a:p>
          <a:p>
            <a:pPr indent="-306000" fontAlgn="auto">
              <a:buFont typeface="Wingdings 2" charset="2"/>
              <a:buChar char=""/>
              <a:defRPr/>
            </a:pPr>
            <a:r>
              <a:rPr lang="en-US" sz="2800" dirty="0"/>
              <a:t>School Business Leave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55BAB2C5-771B-4536-800F-C83615E2BC09}"/>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a:ea typeface="+mj-ea"/>
              </a:rPr>
              <a:t>Annual Leave</a:t>
            </a:r>
          </a:p>
        </p:txBody>
      </p:sp>
      <p:sp>
        <p:nvSpPr>
          <p:cNvPr id="199683" name="Rectangle 3">
            <a:extLst>
              <a:ext uri="{FF2B5EF4-FFF2-40B4-BE49-F238E27FC236}">
                <a16:creationId xmlns:a16="http://schemas.microsoft.com/office/drawing/2014/main" id="{7AD8A794-0CD4-4E68-87AB-7B819FF11F81}"/>
              </a:ext>
            </a:extLst>
          </p:cNvPr>
          <p:cNvSpPr>
            <a:spLocks noGrp="1" noChangeArrowheads="1"/>
          </p:cNvSpPr>
          <p:nvPr>
            <p:ph idx="1"/>
          </p:nvPr>
        </p:nvSpPr>
        <p:spPr>
          <a:xfrm>
            <a:off x="457200" y="1417638"/>
            <a:ext cx="8229600" cy="4495800"/>
          </a:xfrm>
        </p:spPr>
        <p:txBody>
          <a:bodyPr>
            <a:normAutofit lnSpcReduction="10000"/>
          </a:bodyPr>
          <a:lstStyle/>
          <a:p>
            <a:pPr indent="-306000" fontAlgn="auto">
              <a:lnSpc>
                <a:spcPct val="90000"/>
              </a:lnSpc>
              <a:buFont typeface="Wingdings 2" charset="2"/>
              <a:buChar char=""/>
              <a:defRPr/>
            </a:pPr>
            <a:r>
              <a:rPr lang="en-US" sz="2800" dirty="0"/>
              <a:t>Annual Leave is earned by non-instructional employees only.</a:t>
            </a:r>
          </a:p>
          <a:p>
            <a:pPr indent="-306000" fontAlgn="auto">
              <a:lnSpc>
                <a:spcPct val="90000"/>
              </a:lnSpc>
              <a:buFont typeface="Wingdings 2" charset="2"/>
              <a:buChar char=""/>
              <a:defRPr/>
            </a:pPr>
            <a:r>
              <a:rPr lang="en-US" sz="2800" dirty="0"/>
              <a:t>Instructors, counselors, and librarians do not earn annual leave.</a:t>
            </a:r>
          </a:p>
          <a:p>
            <a:pPr indent="-306000" fontAlgn="auto">
              <a:lnSpc>
                <a:spcPct val="90000"/>
              </a:lnSpc>
              <a:buFont typeface="Wingdings 2" charset="2"/>
              <a:buChar char=""/>
              <a:defRPr/>
            </a:pPr>
            <a:r>
              <a:rPr lang="en-US" sz="2800" dirty="0"/>
              <a:t>The number of days earned per month is based on a range of years of full-time experience in the Alabama Community College system. </a:t>
            </a:r>
          </a:p>
          <a:p>
            <a:pPr indent="-306000" fontAlgn="auto">
              <a:lnSpc>
                <a:spcPct val="90000"/>
              </a:lnSpc>
              <a:buFont typeface="Wingdings 2" charset="2"/>
              <a:buChar char=""/>
              <a:defRPr/>
            </a:pPr>
            <a:r>
              <a:rPr lang="en-US" sz="2800" dirty="0"/>
              <a:t>Maximum of 60 days may be accrued and carried forward to next leave year.</a:t>
            </a:r>
          </a:p>
          <a:p>
            <a:pPr indent="-306000" fontAlgn="auto">
              <a:lnSpc>
                <a:spcPct val="90000"/>
              </a:lnSpc>
              <a:buFont typeface="Wingdings 2" charset="2"/>
              <a:buChar char=""/>
              <a:defRPr/>
            </a:pPr>
            <a:r>
              <a:rPr lang="en-US" sz="2800" dirty="0"/>
              <a:t>Earned annual leave days exceeding 60 during a year and not used are forfeited.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44A65FC5-1089-4836-9C79-7FACBD5BF458}"/>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a:ea typeface="+mj-ea"/>
              </a:rPr>
              <a:t>Sick Leave</a:t>
            </a:r>
          </a:p>
        </p:txBody>
      </p:sp>
      <p:sp>
        <p:nvSpPr>
          <p:cNvPr id="200707" name="Rectangle 3">
            <a:extLst>
              <a:ext uri="{FF2B5EF4-FFF2-40B4-BE49-F238E27FC236}">
                <a16:creationId xmlns:a16="http://schemas.microsoft.com/office/drawing/2014/main" id="{C86ECC63-9FB1-4803-8B16-7DEFF86F0B36}"/>
              </a:ext>
            </a:extLst>
          </p:cNvPr>
          <p:cNvSpPr>
            <a:spLocks noGrp="1" noChangeArrowheads="1"/>
          </p:cNvSpPr>
          <p:nvPr>
            <p:ph idx="1"/>
          </p:nvPr>
        </p:nvSpPr>
        <p:spPr>
          <a:xfrm>
            <a:off x="685346" y="1732450"/>
            <a:ext cx="7765322" cy="4058751"/>
          </a:xfrm>
        </p:spPr>
        <p:txBody>
          <a:bodyPr/>
          <a:lstStyle/>
          <a:p>
            <a:pPr indent="-306000" fontAlgn="auto">
              <a:buFont typeface="Wingdings 2" charset="2"/>
              <a:buChar char=""/>
              <a:defRPr/>
            </a:pPr>
            <a:r>
              <a:rPr lang="en-US" sz="2800" dirty="0"/>
              <a:t>Eligible employees earn one day of sick leave per month.</a:t>
            </a:r>
          </a:p>
          <a:p>
            <a:pPr indent="-306000" fontAlgn="auto">
              <a:buFont typeface="Wingdings 2" charset="2"/>
              <a:buChar char=""/>
              <a:defRPr/>
            </a:pPr>
            <a:r>
              <a:rPr lang="en-US" sz="2800" dirty="0"/>
              <a:t>Employees must be in pay status at least one-half of working days in a month to accrue a day of sick leave.</a:t>
            </a:r>
          </a:p>
          <a:p>
            <a:pPr indent="-306000" fontAlgn="auto">
              <a:buFont typeface="Wingdings 2" charset="2"/>
              <a:buChar char=""/>
              <a:defRPr/>
            </a:pPr>
            <a:r>
              <a:rPr lang="en-US" sz="2800" dirty="0"/>
              <a:t>An unlimited number of sick leave days can be accumulated.</a:t>
            </a:r>
          </a:p>
          <a:p>
            <a:pPr indent="-306000" fontAlgn="auto">
              <a:buFontTx/>
              <a:buNone/>
              <a:defRPr/>
            </a:pP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2D381C8C-886C-4AD6-91F9-9EAC0AF9B8A3}"/>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a:ea typeface="+mj-ea"/>
              </a:rPr>
              <a:t>Personal Leave</a:t>
            </a:r>
          </a:p>
        </p:txBody>
      </p:sp>
      <p:sp>
        <p:nvSpPr>
          <p:cNvPr id="201731" name="Rectangle 3">
            <a:extLst>
              <a:ext uri="{FF2B5EF4-FFF2-40B4-BE49-F238E27FC236}">
                <a16:creationId xmlns:a16="http://schemas.microsoft.com/office/drawing/2014/main" id="{A936922D-8332-4AE2-9C49-2EA3B36F486D}"/>
              </a:ext>
            </a:extLst>
          </p:cNvPr>
          <p:cNvSpPr>
            <a:spLocks noGrp="1" noChangeArrowheads="1"/>
          </p:cNvSpPr>
          <p:nvPr>
            <p:ph idx="1"/>
          </p:nvPr>
        </p:nvSpPr>
        <p:spPr>
          <a:xfrm>
            <a:off x="685346" y="1732450"/>
            <a:ext cx="7765322" cy="4058751"/>
          </a:xfrm>
        </p:spPr>
        <p:txBody>
          <a:bodyPr/>
          <a:lstStyle/>
          <a:p>
            <a:pPr indent="-306000" fontAlgn="auto">
              <a:lnSpc>
                <a:spcPct val="90000"/>
              </a:lnSpc>
              <a:buFont typeface="Wingdings 2" charset="2"/>
              <a:buChar char=""/>
              <a:defRPr/>
            </a:pPr>
            <a:r>
              <a:rPr lang="en-US" sz="2800" dirty="0"/>
              <a:t>Salary Schedule D full-time employees are granted five days per leave year.</a:t>
            </a:r>
          </a:p>
          <a:p>
            <a:pPr indent="-306000" fontAlgn="auto">
              <a:lnSpc>
                <a:spcPct val="90000"/>
              </a:lnSpc>
              <a:buFont typeface="Wingdings 2" charset="2"/>
              <a:buChar char=""/>
              <a:defRPr/>
            </a:pPr>
            <a:r>
              <a:rPr lang="en-US" sz="2800" dirty="0"/>
              <a:t>Eligible employees on other salary schedules are granted two days per leave year.</a:t>
            </a:r>
          </a:p>
          <a:p>
            <a:pPr indent="-306000" fontAlgn="auto">
              <a:lnSpc>
                <a:spcPct val="90000"/>
              </a:lnSpc>
              <a:buFont typeface="Wingdings 2" charset="2"/>
              <a:buChar char=""/>
              <a:defRPr/>
            </a:pPr>
            <a:r>
              <a:rPr lang="en-US" sz="2800" dirty="0"/>
              <a:t>Personal leave is not cumulative.  Unused personal leave is converted to sick leave at the end of the leave year.</a:t>
            </a:r>
          </a:p>
          <a:p>
            <a:pPr indent="-306000" fontAlgn="auto">
              <a:lnSpc>
                <a:spcPct val="90000"/>
              </a:lnSpc>
              <a:buFont typeface="Wingdings 2" charset="2"/>
              <a:buChar char=""/>
              <a:defRPr/>
            </a:pPr>
            <a:r>
              <a:rPr lang="en-US" sz="2800" dirty="0"/>
              <a:t>The reason for personal leave is not required but approval should be requested in advance.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4059430-10FB-4D5C-8A88-4ED46AF70059}"/>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dirty="0">
                <a:ea typeface="+mj-ea"/>
              </a:rPr>
              <a:t>Welcome to Gadsden State !</a:t>
            </a:r>
          </a:p>
        </p:txBody>
      </p:sp>
      <p:sp>
        <p:nvSpPr>
          <p:cNvPr id="8195" name="Text Box 6">
            <a:extLst>
              <a:ext uri="{FF2B5EF4-FFF2-40B4-BE49-F238E27FC236}">
                <a16:creationId xmlns:a16="http://schemas.microsoft.com/office/drawing/2014/main" id="{FD5BD733-299D-4FE3-8C15-D4AC297C7178}"/>
              </a:ext>
            </a:extLst>
          </p:cNvPr>
          <p:cNvSpPr txBox="1">
            <a:spLocks noChangeArrowheads="1"/>
          </p:cNvSpPr>
          <p:nvPr/>
        </p:nvSpPr>
        <p:spPr bwMode="auto">
          <a:xfrm>
            <a:off x="609600" y="2057400"/>
            <a:ext cx="5181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50000"/>
              </a:spcBef>
              <a:buClrTx/>
              <a:buFontTx/>
              <a:buNone/>
              <a:defRPr/>
            </a:pPr>
            <a:r>
              <a:rPr lang="en-US" altLang="en-US" sz="2400" dirty="0">
                <a:latin typeface="+mj-lt"/>
              </a:rPr>
              <a:t>Welcome to the Gadsden State Community College Team!</a:t>
            </a:r>
          </a:p>
          <a:p>
            <a:pPr eaLnBrk="1" hangingPunct="1">
              <a:spcBef>
                <a:spcPct val="50000"/>
              </a:spcBef>
              <a:buClrTx/>
              <a:buFontTx/>
              <a:buNone/>
              <a:defRPr/>
            </a:pPr>
            <a:endParaRPr lang="en-US" altLang="en-US" sz="2400" dirty="0">
              <a:latin typeface="+mj-lt"/>
            </a:endParaRPr>
          </a:p>
          <a:p>
            <a:pPr eaLnBrk="1" hangingPunct="1">
              <a:spcBef>
                <a:spcPct val="50000"/>
              </a:spcBef>
              <a:buClrTx/>
              <a:buFontTx/>
              <a:buNone/>
              <a:defRPr/>
            </a:pPr>
            <a:endParaRPr lang="en-US" altLang="en-US" sz="2400" dirty="0">
              <a:latin typeface="+mj-lt"/>
            </a:endParaRPr>
          </a:p>
          <a:p>
            <a:pPr eaLnBrk="1" hangingPunct="1">
              <a:spcBef>
                <a:spcPct val="50000"/>
              </a:spcBef>
              <a:buClrTx/>
              <a:buFontTx/>
              <a:buNone/>
              <a:defRPr/>
            </a:pPr>
            <a:r>
              <a:rPr lang="en-US" altLang="en-US" sz="2400" dirty="0">
                <a:latin typeface="+mj-lt"/>
              </a:rPr>
              <a:t>Dr. Kathy L. Murphy</a:t>
            </a:r>
          </a:p>
          <a:p>
            <a:pPr eaLnBrk="1" hangingPunct="1">
              <a:spcBef>
                <a:spcPct val="50000"/>
              </a:spcBef>
              <a:buClrTx/>
              <a:buFontTx/>
              <a:buNone/>
              <a:defRPr/>
            </a:pPr>
            <a:r>
              <a:rPr lang="en-US" altLang="en-US" sz="2400" dirty="0">
                <a:latin typeface="+mj-lt"/>
              </a:rPr>
              <a:t>President</a:t>
            </a:r>
          </a:p>
          <a:p>
            <a:pPr eaLnBrk="1" hangingPunct="1">
              <a:spcBef>
                <a:spcPct val="50000"/>
              </a:spcBef>
              <a:buClrTx/>
              <a:buFontTx/>
              <a:buNone/>
              <a:defRPr/>
            </a:pPr>
            <a:endParaRPr lang="en-US" altLang="en-US" sz="2400" dirty="0">
              <a:latin typeface="+mj-lt"/>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277903BB-8337-44CC-B227-7E6E1E5EF923}"/>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dirty="0">
                <a:ea typeface="+mj-ea"/>
              </a:rPr>
              <a:t>School Business Leave</a:t>
            </a:r>
          </a:p>
        </p:txBody>
      </p:sp>
      <p:sp>
        <p:nvSpPr>
          <p:cNvPr id="202755" name="Rectangle 3">
            <a:extLst>
              <a:ext uri="{FF2B5EF4-FFF2-40B4-BE49-F238E27FC236}">
                <a16:creationId xmlns:a16="http://schemas.microsoft.com/office/drawing/2014/main" id="{3A7EB0B5-3CB2-430B-9645-771ACA935C6E}"/>
              </a:ext>
            </a:extLst>
          </p:cNvPr>
          <p:cNvSpPr>
            <a:spLocks noGrp="1" noChangeArrowheads="1"/>
          </p:cNvSpPr>
          <p:nvPr>
            <p:ph idx="1"/>
          </p:nvPr>
        </p:nvSpPr>
        <p:spPr>
          <a:xfrm>
            <a:off x="685346" y="1732450"/>
            <a:ext cx="7765322" cy="4058751"/>
          </a:xfrm>
        </p:spPr>
        <p:txBody>
          <a:bodyPr/>
          <a:lstStyle/>
          <a:p>
            <a:pPr indent="-306000" fontAlgn="auto">
              <a:buFont typeface="Wingdings 2" charset="2"/>
              <a:buChar char=""/>
              <a:defRPr/>
            </a:pPr>
            <a:r>
              <a:rPr lang="en-US" sz="2800" dirty="0"/>
              <a:t>School business leave is work that requires the employee to be away from their regular workstation.</a:t>
            </a:r>
          </a:p>
          <a:p>
            <a:pPr indent="-306000" fontAlgn="auto">
              <a:buFont typeface="Wingdings 2" charset="2"/>
              <a:buChar char=""/>
              <a:defRPr/>
            </a:pPr>
            <a:endParaRPr lang="en-US" sz="2800" dirty="0"/>
          </a:p>
          <a:p>
            <a:pPr indent="-306000" fontAlgn="auto">
              <a:buFont typeface="Wingdings 2" charset="2"/>
              <a:buChar char=""/>
              <a:defRPr/>
            </a:pPr>
            <a:r>
              <a:rPr lang="en-US" sz="2800" dirty="0"/>
              <a:t>The school business leave request form must be completed by the employee and approved by the supervisor before the leave occurs.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24E47B17-F6D8-4BAF-875C-48FB7EB7504C}"/>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a:ea typeface="+mj-ea"/>
              </a:rPr>
              <a:t>Sick Leave Bank (SLB)</a:t>
            </a:r>
          </a:p>
        </p:txBody>
      </p:sp>
      <p:sp>
        <p:nvSpPr>
          <p:cNvPr id="121859" name="Rectangle 3">
            <a:extLst>
              <a:ext uri="{FF2B5EF4-FFF2-40B4-BE49-F238E27FC236}">
                <a16:creationId xmlns:a16="http://schemas.microsoft.com/office/drawing/2014/main" id="{C5BD9833-D9E4-4549-A74C-6CD93C36E69A}"/>
              </a:ext>
            </a:extLst>
          </p:cNvPr>
          <p:cNvSpPr>
            <a:spLocks noGrp="1" noChangeArrowheads="1"/>
          </p:cNvSpPr>
          <p:nvPr>
            <p:ph idx="1"/>
          </p:nvPr>
        </p:nvSpPr>
        <p:spPr>
          <a:xfrm>
            <a:off x="457200" y="1676400"/>
            <a:ext cx="8229600" cy="4953000"/>
          </a:xfrm>
        </p:spPr>
        <p:txBody>
          <a:bodyPr>
            <a:normAutofit fontScale="92500" lnSpcReduction="10000"/>
          </a:bodyPr>
          <a:lstStyle/>
          <a:p>
            <a:pPr indent="-306000" fontAlgn="auto">
              <a:lnSpc>
                <a:spcPct val="90000"/>
              </a:lnSpc>
              <a:buFont typeface="Wingdings 2" charset="2"/>
              <a:buChar char=""/>
              <a:defRPr/>
            </a:pPr>
            <a:r>
              <a:rPr lang="en-US" sz="2800" dirty="0"/>
              <a:t>Purpose</a:t>
            </a:r>
          </a:p>
          <a:p>
            <a:pPr indent="-306000" fontAlgn="auto">
              <a:lnSpc>
                <a:spcPct val="90000"/>
              </a:lnSpc>
              <a:buFontTx/>
              <a:buNone/>
              <a:defRPr/>
            </a:pPr>
            <a:r>
              <a:rPr lang="en-US" sz="2800" dirty="0"/>
              <a:t>	- </a:t>
            </a:r>
            <a:r>
              <a:rPr lang="en-US" sz="2400" dirty="0"/>
              <a:t>To provide a loan of sick leave days for participating members 	after accumulated leave days have been exhausted</a:t>
            </a:r>
            <a:endParaRPr lang="en-US" sz="2800" dirty="0"/>
          </a:p>
          <a:p>
            <a:pPr indent="-306000" fontAlgn="auto">
              <a:lnSpc>
                <a:spcPct val="90000"/>
              </a:lnSpc>
              <a:buFont typeface="Wingdings 2" charset="2"/>
              <a:buChar char=""/>
              <a:defRPr/>
            </a:pPr>
            <a:r>
              <a:rPr lang="en-US" sz="2800" dirty="0"/>
              <a:t>Membership</a:t>
            </a:r>
          </a:p>
          <a:p>
            <a:pPr marL="720000" lvl="1" indent="-270000" fontAlgn="auto">
              <a:lnSpc>
                <a:spcPct val="90000"/>
              </a:lnSpc>
              <a:buFont typeface="Wingdings 2" charset="2"/>
              <a:buChar char=""/>
              <a:defRPr/>
            </a:pPr>
            <a:r>
              <a:rPr lang="en-US" sz="2400" dirty="0"/>
              <a:t>Complete application (open enrollment Aug. 1 – Sept. 15)</a:t>
            </a:r>
          </a:p>
          <a:p>
            <a:pPr marL="720000" lvl="1" indent="-270000" fontAlgn="auto">
              <a:lnSpc>
                <a:spcPct val="90000"/>
              </a:lnSpc>
              <a:buFont typeface="Wingdings 2" charset="2"/>
              <a:buChar char=""/>
              <a:defRPr/>
            </a:pPr>
            <a:r>
              <a:rPr lang="en-US" sz="2400" dirty="0"/>
              <a:t>Deposit 5 sick leave days in your account in the SLB</a:t>
            </a:r>
          </a:p>
          <a:p>
            <a:pPr marL="720000" lvl="1" indent="-270000" fontAlgn="auto">
              <a:lnSpc>
                <a:spcPct val="90000"/>
              </a:lnSpc>
              <a:buFont typeface="Wingdings 2" charset="2"/>
              <a:buChar char=""/>
              <a:defRPr/>
            </a:pPr>
            <a:r>
              <a:rPr lang="en-US" sz="2400" dirty="0"/>
              <a:t>New employees are eligible as soon as 5 days are accrued</a:t>
            </a:r>
          </a:p>
          <a:p>
            <a:pPr indent="-306000" fontAlgn="auto">
              <a:lnSpc>
                <a:spcPct val="90000"/>
              </a:lnSpc>
              <a:buFont typeface="Wingdings 2" charset="2"/>
              <a:buChar char=""/>
              <a:defRPr/>
            </a:pPr>
            <a:r>
              <a:rPr lang="en-US" sz="2800" dirty="0"/>
              <a:t>Requirements</a:t>
            </a:r>
          </a:p>
          <a:p>
            <a:pPr marL="720000" lvl="1" indent="-270000" fontAlgn="auto">
              <a:lnSpc>
                <a:spcPct val="90000"/>
              </a:lnSpc>
              <a:buFont typeface="Wingdings 2" charset="2"/>
              <a:buChar char=""/>
              <a:defRPr/>
            </a:pPr>
            <a:r>
              <a:rPr lang="en-US" sz="2400" dirty="0"/>
              <a:t>Must use all accrued leave before you can borrow from SLB</a:t>
            </a:r>
          </a:p>
          <a:p>
            <a:pPr marL="720000" lvl="1" indent="-270000" fontAlgn="auto">
              <a:lnSpc>
                <a:spcPct val="90000"/>
              </a:lnSpc>
              <a:buFont typeface="Wingdings 2" charset="2"/>
              <a:buChar char=""/>
              <a:defRPr/>
            </a:pPr>
            <a:r>
              <a:rPr lang="en-US" sz="2400" dirty="0"/>
              <a:t>May borrow up to 15 days with medical statement</a:t>
            </a:r>
          </a:p>
          <a:p>
            <a:pPr marL="720000" lvl="1" indent="-270000" fontAlgn="auto">
              <a:lnSpc>
                <a:spcPct val="90000"/>
              </a:lnSpc>
              <a:buFont typeface="Wingdings 2" charset="2"/>
              <a:buChar char=""/>
              <a:defRPr/>
            </a:pPr>
            <a:r>
              <a:rPr lang="en-US" sz="2400" dirty="0"/>
              <a:t>Must repay borrowed days as earned (monthly)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437453-3317-49A8-81FE-0DBC569532F1}"/>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a:ea typeface="+mj-ea"/>
              </a:rPr>
              <a:t>Catastrophic Sick Leave</a:t>
            </a:r>
          </a:p>
        </p:txBody>
      </p:sp>
      <p:sp>
        <p:nvSpPr>
          <p:cNvPr id="122883" name="Rectangle 3">
            <a:extLst>
              <a:ext uri="{FF2B5EF4-FFF2-40B4-BE49-F238E27FC236}">
                <a16:creationId xmlns:a16="http://schemas.microsoft.com/office/drawing/2014/main" id="{21431A32-EE66-4B4D-B3DA-55DB9566B3EC}"/>
              </a:ext>
            </a:extLst>
          </p:cNvPr>
          <p:cNvSpPr>
            <a:spLocks noGrp="1" noChangeArrowheads="1"/>
          </p:cNvSpPr>
          <p:nvPr>
            <p:ph idx="1"/>
          </p:nvPr>
        </p:nvSpPr>
        <p:spPr>
          <a:xfrm>
            <a:off x="685346" y="1732450"/>
            <a:ext cx="7765322" cy="4058751"/>
          </a:xfrm>
        </p:spPr>
        <p:txBody>
          <a:bodyPr>
            <a:normAutofit fontScale="92500" lnSpcReduction="20000"/>
          </a:bodyPr>
          <a:lstStyle/>
          <a:p>
            <a:pPr indent="-306000" fontAlgn="auto">
              <a:lnSpc>
                <a:spcPct val="80000"/>
              </a:lnSpc>
              <a:buFont typeface="Wingdings 2" charset="2"/>
              <a:buChar char=""/>
              <a:defRPr/>
            </a:pPr>
            <a:r>
              <a:rPr lang="en-US" sz="2800" dirty="0"/>
              <a:t>Eligibility</a:t>
            </a:r>
          </a:p>
          <a:p>
            <a:pPr marL="720000" lvl="1" indent="-270000" fontAlgn="auto">
              <a:lnSpc>
                <a:spcPct val="80000"/>
              </a:lnSpc>
              <a:buFont typeface="Wingdings 2" charset="2"/>
              <a:buChar char=""/>
              <a:defRPr/>
            </a:pPr>
            <a:r>
              <a:rPr lang="en-US" sz="2400" dirty="0"/>
              <a:t>Must be a member of the Sick Leave Bank</a:t>
            </a:r>
          </a:p>
          <a:p>
            <a:pPr marL="720000" lvl="1" indent="-270000" fontAlgn="auto">
              <a:lnSpc>
                <a:spcPct val="80000"/>
              </a:lnSpc>
              <a:buFont typeface="Wingdings 2" charset="2"/>
              <a:buChar char=""/>
              <a:defRPr/>
            </a:pPr>
            <a:r>
              <a:rPr lang="en-US" sz="2400" dirty="0"/>
              <a:t>Must exhaust all earned leave (sick, annual, and personal)</a:t>
            </a:r>
          </a:p>
          <a:p>
            <a:pPr marL="720000" lvl="1" indent="-270000" fontAlgn="auto">
              <a:lnSpc>
                <a:spcPct val="80000"/>
              </a:lnSpc>
              <a:buFont typeface="Wingdings 2" charset="2"/>
              <a:buChar char=""/>
              <a:defRPr/>
            </a:pPr>
            <a:r>
              <a:rPr lang="en-US" sz="2400" dirty="0"/>
              <a:t>Must provide medical certificate</a:t>
            </a:r>
          </a:p>
          <a:p>
            <a:pPr marL="720000" lvl="1" indent="-270000" fontAlgn="auto">
              <a:lnSpc>
                <a:spcPct val="80000"/>
              </a:lnSpc>
              <a:buFont typeface="Wingdings 2" charset="2"/>
              <a:buChar char=""/>
              <a:defRPr/>
            </a:pPr>
            <a:r>
              <a:rPr lang="en-US" sz="2400" dirty="0"/>
              <a:t>Must have borrowed 15 days from the SLB</a:t>
            </a:r>
          </a:p>
          <a:p>
            <a:pPr marL="720000" lvl="1" indent="-270000" fontAlgn="auto">
              <a:lnSpc>
                <a:spcPct val="80000"/>
              </a:lnSpc>
              <a:buFont typeface="Wingdings 2" charset="2"/>
              <a:buChar char=""/>
              <a:defRPr/>
            </a:pPr>
            <a:r>
              <a:rPr lang="en-US" sz="2400" dirty="0"/>
              <a:t>Must be approved by SLB Committee</a:t>
            </a:r>
          </a:p>
          <a:p>
            <a:pPr indent="-306000" fontAlgn="auto">
              <a:lnSpc>
                <a:spcPct val="80000"/>
              </a:lnSpc>
              <a:buFont typeface="Wingdings 2" charset="2"/>
              <a:buChar char=""/>
              <a:defRPr/>
            </a:pPr>
            <a:r>
              <a:rPr lang="en-US" sz="2800" dirty="0"/>
              <a:t>Availability of days dependent upon donations from other employees</a:t>
            </a:r>
          </a:p>
          <a:p>
            <a:pPr indent="-306000" fontAlgn="auto">
              <a:lnSpc>
                <a:spcPct val="80000"/>
              </a:lnSpc>
              <a:buFont typeface="Wingdings 2" charset="2"/>
              <a:buChar char=""/>
              <a:defRPr/>
            </a:pPr>
            <a:r>
              <a:rPr lang="en-US" sz="2800" dirty="0"/>
              <a:t>Donations must be at employee’s request</a:t>
            </a:r>
          </a:p>
          <a:p>
            <a:pPr indent="-306000" fontAlgn="auto">
              <a:lnSpc>
                <a:spcPct val="80000"/>
              </a:lnSpc>
              <a:buFont typeface="Wingdings 2" charset="2"/>
              <a:buChar char=""/>
              <a:defRPr/>
            </a:pPr>
            <a:r>
              <a:rPr lang="en-US" sz="2800" dirty="0"/>
              <a:t>Donations (days) are </a:t>
            </a:r>
            <a:r>
              <a:rPr lang="en-US" sz="2800" u="sng" dirty="0"/>
              <a:t>not</a:t>
            </a:r>
            <a:r>
              <a:rPr lang="en-US" sz="2800" dirty="0"/>
              <a:t> repaid</a:t>
            </a:r>
          </a:p>
          <a:p>
            <a:pPr indent="-306000" fontAlgn="auto">
              <a:lnSpc>
                <a:spcPct val="80000"/>
              </a:lnSpc>
              <a:buFont typeface="Wingdings 2" charset="2"/>
              <a:buChar char=""/>
              <a:defRPr/>
            </a:pPr>
            <a:r>
              <a:rPr lang="en-US" sz="2800" dirty="0"/>
              <a:t>Must be a SLB member to receive or donate days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40D04415-33C8-472B-B083-D9BA609B2F64}"/>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a:ea typeface="+mj-ea"/>
              </a:rPr>
              <a:t>Family Medical Leave Act</a:t>
            </a:r>
          </a:p>
        </p:txBody>
      </p:sp>
      <p:sp>
        <p:nvSpPr>
          <p:cNvPr id="123907" name="Rectangle 3">
            <a:extLst>
              <a:ext uri="{FF2B5EF4-FFF2-40B4-BE49-F238E27FC236}">
                <a16:creationId xmlns:a16="http://schemas.microsoft.com/office/drawing/2014/main" id="{2984C2D7-9640-41B2-A37E-EAF5A2F2E7F4}"/>
              </a:ext>
            </a:extLst>
          </p:cNvPr>
          <p:cNvSpPr>
            <a:spLocks noGrp="1" noChangeArrowheads="1"/>
          </p:cNvSpPr>
          <p:nvPr>
            <p:ph idx="1"/>
          </p:nvPr>
        </p:nvSpPr>
        <p:spPr>
          <a:xfrm>
            <a:off x="685346" y="1732450"/>
            <a:ext cx="7765322" cy="4058751"/>
          </a:xfrm>
        </p:spPr>
        <p:txBody>
          <a:bodyPr/>
          <a:lstStyle/>
          <a:p>
            <a:pPr indent="-306000" fontAlgn="auto">
              <a:buFont typeface="Wingdings 2" charset="2"/>
              <a:buChar char=""/>
              <a:defRPr/>
            </a:pPr>
            <a:r>
              <a:rPr lang="en-US" sz="2800" dirty="0"/>
              <a:t>Eligibility requirements</a:t>
            </a:r>
          </a:p>
          <a:p>
            <a:pPr marL="720000" lvl="1" indent="-270000" fontAlgn="auto">
              <a:buFont typeface="Wingdings 2" charset="2"/>
              <a:buChar char=""/>
              <a:defRPr/>
            </a:pPr>
            <a:r>
              <a:rPr lang="en-US" sz="2400" dirty="0"/>
              <a:t>Employed at least 12 months</a:t>
            </a:r>
          </a:p>
          <a:p>
            <a:pPr marL="720000" lvl="1" indent="-270000" fontAlgn="auto">
              <a:buFont typeface="Wingdings 2" charset="2"/>
              <a:buChar char=""/>
              <a:defRPr/>
            </a:pPr>
            <a:r>
              <a:rPr lang="en-US" sz="2400" dirty="0"/>
              <a:t>Work at least 1,250 hours during 12 months prior to start of FMLA leave (Example: 25 hours per week for 52 weeks = 1300 hours—would qualify)</a:t>
            </a:r>
          </a:p>
          <a:p>
            <a:pPr marL="720000" lvl="1" indent="-270000" fontAlgn="auto">
              <a:buFont typeface="Wingdings 2" charset="2"/>
              <a:buChar char=""/>
              <a:defRPr/>
            </a:pPr>
            <a:r>
              <a:rPr lang="en-US" sz="2400" dirty="0"/>
              <a:t>Must submit written request to HR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F54EA0E1-24C6-430D-8CA9-CE2AE9D1CF6E}"/>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a:ea typeface="+mj-ea"/>
              </a:rPr>
              <a:t>Family Medical Leave Act</a:t>
            </a:r>
          </a:p>
        </p:txBody>
      </p:sp>
      <p:sp>
        <p:nvSpPr>
          <p:cNvPr id="124931" name="Rectangle 3">
            <a:extLst>
              <a:ext uri="{FF2B5EF4-FFF2-40B4-BE49-F238E27FC236}">
                <a16:creationId xmlns:a16="http://schemas.microsoft.com/office/drawing/2014/main" id="{E1F7AE5A-56CE-44A3-8F48-721402265505}"/>
              </a:ext>
            </a:extLst>
          </p:cNvPr>
          <p:cNvSpPr>
            <a:spLocks noGrp="1" noChangeArrowheads="1"/>
          </p:cNvSpPr>
          <p:nvPr>
            <p:ph idx="1"/>
          </p:nvPr>
        </p:nvSpPr>
        <p:spPr>
          <a:xfrm>
            <a:off x="457200" y="1600200"/>
            <a:ext cx="8229600" cy="4343400"/>
          </a:xfrm>
        </p:spPr>
        <p:txBody>
          <a:bodyPr>
            <a:normAutofit lnSpcReduction="10000"/>
          </a:bodyPr>
          <a:lstStyle/>
          <a:p>
            <a:pPr indent="-306000" fontAlgn="auto">
              <a:lnSpc>
                <a:spcPct val="90000"/>
              </a:lnSpc>
              <a:buFont typeface="Wingdings 2" charset="2"/>
              <a:buChar char=""/>
              <a:defRPr/>
            </a:pPr>
            <a:r>
              <a:rPr lang="en-US" sz="2400" dirty="0"/>
              <a:t>The FMLA of 1993 requires covered employers to provide up to twelve (12) weeks of unpaid, job-protected leave per year to eligible employees due to the birth or adoption of a child, the employee’s own serious health condition, or because the employee is needed to care for a parent, child, or spouse with a serious health condition.  </a:t>
            </a:r>
          </a:p>
          <a:p>
            <a:pPr indent="-306000" fontAlgn="auto">
              <a:lnSpc>
                <a:spcPct val="90000"/>
              </a:lnSpc>
              <a:buFont typeface="Wingdings 2" charset="2"/>
              <a:buChar char=""/>
              <a:defRPr/>
            </a:pPr>
            <a:r>
              <a:rPr lang="en-US" sz="2400" dirty="0"/>
              <a:t>Health benefits must be maintained during the leave at the same level of employer and employee contribution as prior to the leave.  </a:t>
            </a:r>
          </a:p>
          <a:p>
            <a:pPr indent="-306000" fontAlgn="auto">
              <a:lnSpc>
                <a:spcPct val="90000"/>
              </a:lnSpc>
              <a:buFont typeface="Wingdings 2" charset="2"/>
              <a:buChar char=""/>
              <a:defRPr/>
            </a:pPr>
            <a:r>
              <a:rPr lang="en-US" sz="2400" dirty="0"/>
              <a:t>Accrued leave must be used as part of the twelve-week period.  </a:t>
            </a:r>
          </a:p>
          <a:p>
            <a:pPr indent="-306000" fontAlgn="auto">
              <a:lnSpc>
                <a:spcPct val="90000"/>
              </a:lnSpc>
              <a:buFont typeface="Wingdings 2" charset="2"/>
              <a:buChar char=""/>
              <a:defRPr/>
            </a:pPr>
            <a:r>
              <a:rPr lang="en-US" sz="2400" dirty="0"/>
              <a:t>FMLA leave is unpaid after accrued leave is exhausted.</a:t>
            </a:r>
          </a:p>
          <a:p>
            <a:pPr indent="-306000" fontAlgn="auto">
              <a:lnSpc>
                <a:spcPct val="90000"/>
              </a:lnSpc>
              <a:buFont typeface="Wingdings 2" charset="2"/>
              <a:buChar char=""/>
              <a:defRPr/>
            </a:pP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BC2B1755-FAE9-479B-9BDD-D21B619943FA}"/>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a:ea typeface="+mj-ea"/>
              </a:rPr>
              <a:t>Evaluation Procedures</a:t>
            </a:r>
          </a:p>
        </p:txBody>
      </p:sp>
      <p:sp>
        <p:nvSpPr>
          <p:cNvPr id="168963" name="Rectangle 3">
            <a:extLst>
              <a:ext uri="{FF2B5EF4-FFF2-40B4-BE49-F238E27FC236}">
                <a16:creationId xmlns:a16="http://schemas.microsoft.com/office/drawing/2014/main" id="{ACBC6F71-5C95-47ED-A5F9-C5BD9414EFE9}"/>
              </a:ext>
            </a:extLst>
          </p:cNvPr>
          <p:cNvSpPr>
            <a:spLocks noGrp="1" noChangeArrowheads="1"/>
          </p:cNvSpPr>
          <p:nvPr>
            <p:ph idx="1"/>
          </p:nvPr>
        </p:nvSpPr>
        <p:spPr>
          <a:xfrm>
            <a:off x="685346" y="1732450"/>
            <a:ext cx="7765322" cy="4058751"/>
          </a:xfrm>
        </p:spPr>
        <p:txBody>
          <a:bodyPr/>
          <a:lstStyle/>
          <a:p>
            <a:pPr indent="-306000" fontAlgn="auto">
              <a:lnSpc>
                <a:spcPct val="90000"/>
              </a:lnSpc>
              <a:buFont typeface="Wingdings 2" charset="2"/>
              <a:buChar char=""/>
              <a:defRPr/>
            </a:pPr>
            <a:r>
              <a:rPr lang="en-US" sz="2800" dirty="0"/>
              <a:t>Each full-time employee will have an annual performance review/evaluation by their immediate supervisor.</a:t>
            </a:r>
          </a:p>
          <a:p>
            <a:pPr indent="-306000" fontAlgn="auto">
              <a:lnSpc>
                <a:spcPct val="90000"/>
              </a:lnSpc>
              <a:buFont typeface="Wingdings 2" charset="2"/>
              <a:buChar char=""/>
              <a:defRPr/>
            </a:pPr>
            <a:r>
              <a:rPr lang="en-US" sz="2800" dirty="0"/>
              <a:t>Each employee will have the opportunity to complete evaluation forms on all administrative personnel in his/her chain of command.</a:t>
            </a:r>
          </a:p>
          <a:p>
            <a:pPr indent="-306000" fontAlgn="auto">
              <a:lnSpc>
                <a:spcPct val="90000"/>
              </a:lnSpc>
              <a:buFont typeface="Wingdings 2" charset="2"/>
              <a:buChar char=""/>
              <a:defRPr/>
            </a:pPr>
            <a:r>
              <a:rPr lang="en-US" sz="2800" dirty="0"/>
              <a:t>Each employee will have the opportunity to complete an evaluation of College programs and services.</a:t>
            </a:r>
          </a:p>
          <a:p>
            <a:pPr indent="-306000" fontAlgn="auto">
              <a:lnSpc>
                <a:spcPct val="90000"/>
              </a:lnSpc>
              <a:buFontTx/>
              <a:buNone/>
              <a:defRPr/>
            </a:pP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4FB2EFF7-3092-4467-AE3C-B71EB60196D3}"/>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a:ea typeface="+mj-ea"/>
              </a:rPr>
              <a:t>Employee Conduct Code</a:t>
            </a:r>
          </a:p>
        </p:txBody>
      </p:sp>
      <p:sp>
        <p:nvSpPr>
          <p:cNvPr id="190467" name="Rectangle 3">
            <a:extLst>
              <a:ext uri="{FF2B5EF4-FFF2-40B4-BE49-F238E27FC236}">
                <a16:creationId xmlns:a16="http://schemas.microsoft.com/office/drawing/2014/main" id="{6F370442-C503-4D5D-991D-8954076B0767}"/>
              </a:ext>
            </a:extLst>
          </p:cNvPr>
          <p:cNvSpPr>
            <a:spLocks noGrp="1" noChangeArrowheads="1"/>
          </p:cNvSpPr>
          <p:nvPr>
            <p:ph idx="1"/>
          </p:nvPr>
        </p:nvSpPr>
        <p:spPr>
          <a:xfrm>
            <a:off x="685346" y="1732450"/>
            <a:ext cx="7765322" cy="4058751"/>
          </a:xfrm>
        </p:spPr>
        <p:txBody>
          <a:bodyPr>
            <a:normAutofit lnSpcReduction="10000"/>
          </a:bodyPr>
          <a:lstStyle/>
          <a:p>
            <a:pPr indent="-306000" fontAlgn="auto">
              <a:buFont typeface="Wingdings 2" charset="2"/>
              <a:buChar char=""/>
              <a:defRPr/>
            </a:pPr>
            <a:r>
              <a:rPr lang="en-US" sz="2800" dirty="0"/>
              <a:t>The Conduct Code is subject to all provisions of Board of Trustees Policies. </a:t>
            </a:r>
          </a:p>
          <a:p>
            <a:pPr indent="-306000" fontAlgn="auto">
              <a:buFont typeface="Wingdings 2" charset="2"/>
              <a:buChar char=""/>
              <a:defRPr/>
            </a:pPr>
            <a:r>
              <a:rPr lang="en-US" sz="2800" dirty="0"/>
              <a:t>The Conduct Code is applicable to all employees.</a:t>
            </a:r>
          </a:p>
          <a:p>
            <a:pPr indent="-306000" fontAlgn="auto">
              <a:buFont typeface="Wingdings 2" charset="2"/>
              <a:buChar char=""/>
              <a:defRPr/>
            </a:pPr>
            <a:r>
              <a:rPr lang="en-US" sz="2800" dirty="0"/>
              <a:t>Violations may result in reprimand, suspension, and/or dismissal.</a:t>
            </a:r>
          </a:p>
          <a:p>
            <a:pPr indent="-306000" fontAlgn="auto">
              <a:buFont typeface="Wingdings 2" charset="2"/>
              <a:buChar char=""/>
              <a:defRPr/>
            </a:pPr>
            <a:r>
              <a:rPr lang="en-US" sz="2800" dirty="0"/>
              <a:t>A copy of the Employee Conduct Code is located in the </a:t>
            </a:r>
            <a:r>
              <a:rPr lang="en-US" sz="2800" i="1" dirty="0"/>
              <a:t>Employee Handbook</a:t>
            </a:r>
            <a:r>
              <a:rPr lang="en-US" sz="2800" dirty="0"/>
              <a:t>.</a:t>
            </a:r>
          </a:p>
          <a:p>
            <a:pPr indent="-306000" fontAlgn="auto">
              <a:buFont typeface="Wingdings 2" charset="2"/>
              <a:buChar char=""/>
              <a:defRPr/>
            </a:pP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7013F802-618D-4499-AA20-9CD98D9FF984}"/>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dirty="0">
                <a:ea typeface="+mj-ea"/>
              </a:rPr>
              <a:t>Probationary Period and Tenure</a:t>
            </a:r>
          </a:p>
        </p:txBody>
      </p:sp>
      <p:sp>
        <p:nvSpPr>
          <p:cNvPr id="129027" name="Rectangle 3">
            <a:extLst>
              <a:ext uri="{FF2B5EF4-FFF2-40B4-BE49-F238E27FC236}">
                <a16:creationId xmlns:a16="http://schemas.microsoft.com/office/drawing/2014/main" id="{0091F191-4706-4373-B3EF-DC60A3CAB6F3}"/>
              </a:ext>
            </a:extLst>
          </p:cNvPr>
          <p:cNvSpPr>
            <a:spLocks noGrp="1" noChangeArrowheads="1"/>
          </p:cNvSpPr>
          <p:nvPr>
            <p:ph idx="1"/>
          </p:nvPr>
        </p:nvSpPr>
        <p:spPr>
          <a:xfrm>
            <a:off x="685346" y="1732450"/>
            <a:ext cx="7765322" cy="4820750"/>
          </a:xfrm>
        </p:spPr>
        <p:txBody>
          <a:bodyPr/>
          <a:lstStyle/>
          <a:p>
            <a:pPr indent="-306000" fontAlgn="auto">
              <a:lnSpc>
                <a:spcPct val="90000"/>
              </a:lnSpc>
              <a:buFont typeface="Wingdings 2" charset="2"/>
              <a:buChar char=""/>
              <a:defRPr/>
            </a:pPr>
            <a:r>
              <a:rPr lang="en-US" dirty="0"/>
              <a:t>Probationary Period </a:t>
            </a:r>
          </a:p>
          <a:p>
            <a:pPr marL="720000" lvl="1" indent="-270000" fontAlgn="auto">
              <a:lnSpc>
                <a:spcPct val="90000"/>
              </a:lnSpc>
              <a:buFont typeface="Wingdings 2" charset="2"/>
              <a:buChar char=""/>
              <a:defRPr/>
            </a:pPr>
            <a:r>
              <a:rPr lang="en-US" dirty="0"/>
              <a:t>Faculty – Six consecutive semesters excluding summer term.  </a:t>
            </a:r>
          </a:p>
          <a:p>
            <a:pPr marL="720000" lvl="1" indent="-270000" fontAlgn="auto">
              <a:lnSpc>
                <a:spcPct val="90000"/>
              </a:lnSpc>
              <a:buFont typeface="Wingdings 2" charset="2"/>
              <a:buChar char=""/>
              <a:defRPr/>
            </a:pPr>
            <a:r>
              <a:rPr lang="en-US" dirty="0"/>
              <a:t>Administrative and Support (Staff) – Thirty-six months from date of full-time employment. </a:t>
            </a:r>
          </a:p>
          <a:p>
            <a:pPr marL="720000" lvl="1" indent="-270000" fontAlgn="auto">
              <a:lnSpc>
                <a:spcPct val="90000"/>
              </a:lnSpc>
              <a:buFont typeface="Wingdings 2" charset="2"/>
              <a:buChar char=""/>
              <a:defRPr/>
            </a:pPr>
            <a:r>
              <a:rPr lang="en-US" dirty="0"/>
              <a:t>Performance review/evaluation every 12 months</a:t>
            </a:r>
          </a:p>
          <a:p>
            <a:pPr marL="720000" lvl="1" indent="-270000" fontAlgn="auto">
              <a:lnSpc>
                <a:spcPct val="90000"/>
              </a:lnSpc>
              <a:buFont typeface="Wingdings 2" charset="2"/>
              <a:buChar char=""/>
              <a:defRPr/>
            </a:pPr>
            <a:r>
              <a:rPr lang="en-US" dirty="0"/>
              <a:t>Applies to all employees who work 20 hours or more per week</a:t>
            </a:r>
          </a:p>
          <a:p>
            <a:pPr indent="-306000" fontAlgn="auto">
              <a:lnSpc>
                <a:spcPct val="90000"/>
              </a:lnSpc>
              <a:buFont typeface="Wingdings 2" charset="2"/>
              <a:buChar char=""/>
              <a:defRPr/>
            </a:pPr>
            <a:r>
              <a:rPr lang="en-US" dirty="0"/>
              <a:t>Permanent Status (tenured) – </a:t>
            </a:r>
            <a:r>
              <a:rPr lang="en-US" sz="2800" dirty="0"/>
              <a:t>full-time employees attain tenure after  completion of the probationary period (time off due to unpaid leave of absence does not count)</a:t>
            </a:r>
          </a:p>
          <a:p>
            <a:pPr marL="720000" lvl="1" indent="-270000" fontAlgn="auto">
              <a:lnSpc>
                <a:spcPct val="90000"/>
              </a:lnSpc>
              <a:buFont typeface="Wingdings 2" charset="2"/>
              <a:buChar char=""/>
              <a:defRPr/>
            </a:pPr>
            <a:r>
              <a:rPr lang="en-US" dirty="0"/>
              <a:t>Grant-funded positions are not eligible for tenure and are subject to continued grant funding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a:extLst>
              <a:ext uri="{FF2B5EF4-FFF2-40B4-BE49-F238E27FC236}">
                <a16:creationId xmlns:a16="http://schemas.microsoft.com/office/drawing/2014/main" id="{3022CD77-CF44-4BE2-A4D3-9F7FCD8CEE95}"/>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a:ea typeface="+mj-ea"/>
              </a:rPr>
              <a:t>Professional Attire Policy</a:t>
            </a:r>
          </a:p>
        </p:txBody>
      </p:sp>
      <p:sp>
        <p:nvSpPr>
          <p:cNvPr id="243715" name="Rectangle 3">
            <a:extLst>
              <a:ext uri="{FF2B5EF4-FFF2-40B4-BE49-F238E27FC236}">
                <a16:creationId xmlns:a16="http://schemas.microsoft.com/office/drawing/2014/main" id="{7343944B-995B-4847-B27C-D0384906B841}"/>
              </a:ext>
            </a:extLst>
          </p:cNvPr>
          <p:cNvSpPr>
            <a:spLocks noGrp="1" noChangeArrowheads="1"/>
          </p:cNvSpPr>
          <p:nvPr>
            <p:ph idx="1"/>
          </p:nvPr>
        </p:nvSpPr>
        <p:spPr>
          <a:xfrm>
            <a:off x="685346" y="1732450"/>
            <a:ext cx="7765322" cy="4058751"/>
          </a:xfrm>
        </p:spPr>
        <p:txBody>
          <a:bodyPr>
            <a:normAutofit fontScale="92500" lnSpcReduction="10000"/>
          </a:bodyPr>
          <a:lstStyle/>
          <a:p>
            <a:pPr indent="-306000" fontAlgn="auto">
              <a:lnSpc>
                <a:spcPct val="90000"/>
              </a:lnSpc>
              <a:buFont typeface="Wingdings 2" charset="2"/>
              <a:buChar char=""/>
              <a:defRPr/>
            </a:pPr>
            <a:r>
              <a:rPr lang="en-US" sz="2400" dirty="0"/>
              <a:t>All employees shall dress in a manner and have an appearance that is appropriate and professional in light of their job functions and working environment. </a:t>
            </a:r>
          </a:p>
          <a:p>
            <a:pPr indent="-306000" fontAlgn="auto">
              <a:lnSpc>
                <a:spcPct val="90000"/>
              </a:lnSpc>
              <a:buFont typeface="Wingdings 2" charset="2"/>
              <a:buChar char=""/>
              <a:defRPr/>
            </a:pPr>
            <a:r>
              <a:rPr lang="en-US" sz="2400" dirty="0"/>
              <a:t>Employees may wear Gadsden State Community College logo apparel on Friday. All logo apparel should be neat, clean, and present a professional image. </a:t>
            </a:r>
          </a:p>
          <a:p>
            <a:pPr indent="-306000" fontAlgn="auto">
              <a:lnSpc>
                <a:spcPct val="90000"/>
              </a:lnSpc>
              <a:buFont typeface="Wingdings 2" charset="2"/>
              <a:buChar char=""/>
              <a:defRPr/>
            </a:pPr>
            <a:r>
              <a:rPr lang="en-US" sz="2400" dirty="0"/>
              <a:t>The College requires all employees to wear identification (ID) badges while on duty. ID badges are worn for security, identification, and customer service purposes. ID badges should be displayed for ease of visibility on the upper body.  </a:t>
            </a:r>
          </a:p>
          <a:p>
            <a:pPr indent="-306000" fontAlgn="auto">
              <a:lnSpc>
                <a:spcPct val="90000"/>
              </a:lnSpc>
              <a:buFont typeface="Wingdings 2" charset="2"/>
              <a:buChar char=""/>
              <a:defRPr/>
            </a:pPr>
            <a:r>
              <a:rPr lang="en-US" sz="2400" dirty="0"/>
              <a:t>Questions regarding this policy should be directed to the employee’s immediate supervisor.</a:t>
            </a:r>
          </a:p>
          <a:p>
            <a:pPr indent="-306000" fontAlgn="auto">
              <a:lnSpc>
                <a:spcPct val="90000"/>
              </a:lnSpc>
              <a:buFont typeface="Wingdings 2" charset="2"/>
              <a:buChar char=""/>
              <a:defRPr/>
            </a:pP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C4C4BF07-0F6D-4AD4-8870-56CB14055CEE}"/>
              </a:ext>
            </a:extLst>
          </p:cNvPr>
          <p:cNvSpPr>
            <a:spLocks noGrp="1" noChangeArrowheads="1"/>
          </p:cNvSpPr>
          <p:nvPr>
            <p:ph type="title"/>
          </p:nvPr>
        </p:nvSpPr>
        <p:spPr>
          <a:xfrm>
            <a:off x="685346" y="609600"/>
            <a:ext cx="7765322" cy="970450"/>
          </a:xfrm>
        </p:spPr>
        <p:txBody>
          <a:bodyPr>
            <a:normAutofit fontScale="90000"/>
          </a:bodyPr>
          <a:lstStyle/>
          <a:p>
            <a:pPr fontAlgn="auto">
              <a:spcAft>
                <a:spcPts val="0"/>
              </a:spcAft>
              <a:defRPr/>
            </a:pPr>
            <a:r>
              <a:rPr lang="en-US">
                <a:ea typeface="+mj-ea"/>
              </a:rPr>
              <a:t>Professional Development Plan and Professional Growth Plan</a:t>
            </a:r>
          </a:p>
        </p:txBody>
      </p:sp>
      <p:sp>
        <p:nvSpPr>
          <p:cNvPr id="130051" name="Rectangle 3">
            <a:extLst>
              <a:ext uri="{FF2B5EF4-FFF2-40B4-BE49-F238E27FC236}">
                <a16:creationId xmlns:a16="http://schemas.microsoft.com/office/drawing/2014/main" id="{D31CA7C4-9A65-47F0-92ED-2D92442BFB9B}"/>
              </a:ext>
            </a:extLst>
          </p:cNvPr>
          <p:cNvSpPr>
            <a:spLocks noGrp="1" noChangeArrowheads="1"/>
          </p:cNvSpPr>
          <p:nvPr>
            <p:ph idx="1"/>
          </p:nvPr>
        </p:nvSpPr>
        <p:spPr>
          <a:xfrm>
            <a:off x="685346" y="1732450"/>
            <a:ext cx="7765322" cy="4058751"/>
          </a:xfrm>
        </p:spPr>
        <p:txBody>
          <a:bodyPr/>
          <a:lstStyle/>
          <a:p>
            <a:pPr indent="-306000" fontAlgn="auto">
              <a:buFont typeface="Wingdings 2" charset="2"/>
              <a:buChar char=""/>
              <a:defRPr/>
            </a:pPr>
            <a:r>
              <a:rPr lang="en-US" sz="2800" dirty="0"/>
              <a:t>All full-time employees prepare a Professional Development Plan as part of the annual performance review/evaluation. </a:t>
            </a:r>
          </a:p>
          <a:p>
            <a:pPr indent="-306000" fontAlgn="auto">
              <a:buFont typeface="Wingdings 2" charset="2"/>
              <a:buChar char=""/>
              <a:defRPr/>
            </a:pPr>
            <a:r>
              <a:rPr lang="en-US" sz="2800" dirty="0"/>
              <a:t>Faculty</a:t>
            </a:r>
          </a:p>
          <a:p>
            <a:pPr marL="720000" lvl="1" indent="-270000" fontAlgn="auto">
              <a:buFont typeface="Wingdings 2" charset="2"/>
              <a:buChar char=""/>
              <a:defRPr/>
            </a:pPr>
            <a:r>
              <a:rPr lang="en-US" sz="2400" dirty="0"/>
              <a:t>Professional Growth Plan is required when the faculty member plans to seek an advancement in rank. Must be approved by the appropriate Cabinet Member and the President.</a:t>
            </a:r>
          </a:p>
          <a:p>
            <a:pPr indent="-306000" fontAlgn="auto">
              <a:buFont typeface="Wingdings 2" charset="2"/>
              <a:buChar char=""/>
              <a:defRPr/>
            </a:pP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3" name="Rectangle 5">
            <a:extLst>
              <a:ext uri="{FF2B5EF4-FFF2-40B4-BE49-F238E27FC236}">
                <a16:creationId xmlns:a16="http://schemas.microsoft.com/office/drawing/2014/main" id="{06050278-F65E-44F6-819A-C2F7178B793D}"/>
              </a:ext>
            </a:extLst>
          </p:cNvPr>
          <p:cNvSpPr>
            <a:spLocks noGrp="1" noChangeArrowheads="1"/>
          </p:cNvSpPr>
          <p:nvPr>
            <p:ph type="title"/>
          </p:nvPr>
        </p:nvSpPr>
        <p:spPr>
          <a:xfrm>
            <a:off x="685346" y="609600"/>
            <a:ext cx="7765322" cy="970450"/>
          </a:xfrm>
        </p:spPr>
        <p:txBody>
          <a:bodyPr>
            <a:normAutofit fontScale="90000"/>
          </a:bodyPr>
          <a:lstStyle/>
          <a:p>
            <a:pPr fontAlgn="auto">
              <a:spcAft>
                <a:spcPts val="0"/>
              </a:spcAft>
              <a:defRPr/>
            </a:pPr>
            <a:r>
              <a:rPr lang="en-US">
                <a:ea typeface="+mj-ea"/>
              </a:rPr>
              <a:t>The Alabama Community College System</a:t>
            </a:r>
          </a:p>
        </p:txBody>
      </p:sp>
      <p:sp>
        <p:nvSpPr>
          <p:cNvPr id="176134" name="Rectangle 6">
            <a:extLst>
              <a:ext uri="{FF2B5EF4-FFF2-40B4-BE49-F238E27FC236}">
                <a16:creationId xmlns:a16="http://schemas.microsoft.com/office/drawing/2014/main" id="{1FB391FB-DDC6-4F4C-9F78-5FF035BF3294}"/>
              </a:ext>
            </a:extLst>
          </p:cNvPr>
          <p:cNvSpPr>
            <a:spLocks noGrp="1" noChangeArrowheads="1"/>
          </p:cNvSpPr>
          <p:nvPr>
            <p:ph idx="1"/>
          </p:nvPr>
        </p:nvSpPr>
        <p:spPr>
          <a:xfrm>
            <a:off x="685346" y="1732450"/>
            <a:ext cx="7765322" cy="4058751"/>
          </a:xfrm>
        </p:spPr>
        <p:txBody>
          <a:bodyPr/>
          <a:lstStyle/>
          <a:p>
            <a:pPr indent="-306000" fontAlgn="auto">
              <a:lnSpc>
                <a:spcPct val="90000"/>
              </a:lnSpc>
              <a:buFont typeface="Wingdings 2" charset="2"/>
              <a:buChar char=""/>
              <a:defRPr/>
            </a:pPr>
            <a:r>
              <a:rPr lang="en-US" sz="2800" dirty="0"/>
              <a:t>Gadsden State Community College is part of the Alabama Community College System which consists of 24 community and technical colleges, Marion Military Institute, and the Alabama Technology Network (ATN). The System’s mission, established by the Board of Trustees, is to provide affordable, accessible quality educational opportunities, to promote economic growth, and to enhance the quality of life for the people of Alabama.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17C6A0D9-AE9C-46A3-AFC8-B530E58F52F0}"/>
              </a:ext>
            </a:extLst>
          </p:cNvPr>
          <p:cNvSpPr>
            <a:spLocks noGrp="1" noChangeArrowheads="1"/>
          </p:cNvSpPr>
          <p:nvPr>
            <p:ph type="title"/>
          </p:nvPr>
        </p:nvSpPr>
        <p:spPr>
          <a:xfrm>
            <a:off x="685346" y="609600"/>
            <a:ext cx="7765322" cy="970450"/>
          </a:xfrm>
        </p:spPr>
        <p:txBody>
          <a:bodyPr>
            <a:normAutofit fontScale="90000"/>
          </a:bodyPr>
          <a:lstStyle/>
          <a:p>
            <a:pPr fontAlgn="auto">
              <a:spcAft>
                <a:spcPts val="0"/>
              </a:spcAft>
              <a:defRPr/>
            </a:pPr>
            <a:r>
              <a:rPr lang="en-US" dirty="0">
                <a:ea typeface="+mj-ea"/>
              </a:rPr>
              <a:t>Harassment Policy</a:t>
            </a:r>
            <a:br>
              <a:rPr lang="en-US" dirty="0">
                <a:ea typeface="+mj-ea"/>
              </a:rPr>
            </a:br>
            <a:r>
              <a:rPr lang="en-US" dirty="0">
                <a:ea typeface="+mj-ea"/>
              </a:rPr>
              <a:t>Title IX Coordinator</a:t>
            </a:r>
          </a:p>
        </p:txBody>
      </p:sp>
      <p:sp>
        <p:nvSpPr>
          <p:cNvPr id="153603" name="Rectangle 3">
            <a:extLst>
              <a:ext uri="{FF2B5EF4-FFF2-40B4-BE49-F238E27FC236}">
                <a16:creationId xmlns:a16="http://schemas.microsoft.com/office/drawing/2014/main" id="{38C3B250-B458-4D1F-9F97-4EA39B196213}"/>
              </a:ext>
            </a:extLst>
          </p:cNvPr>
          <p:cNvSpPr>
            <a:spLocks noGrp="1" noChangeArrowheads="1"/>
          </p:cNvSpPr>
          <p:nvPr>
            <p:ph idx="1"/>
          </p:nvPr>
        </p:nvSpPr>
        <p:spPr>
          <a:xfrm>
            <a:off x="685346" y="1732450"/>
            <a:ext cx="7765322" cy="4058751"/>
          </a:xfrm>
        </p:spPr>
        <p:txBody>
          <a:bodyPr/>
          <a:lstStyle/>
          <a:p>
            <a:pPr indent="-306000" fontAlgn="auto">
              <a:buFontTx/>
              <a:buNone/>
              <a:defRPr/>
            </a:pPr>
            <a:r>
              <a:rPr lang="en-US" sz="2800" dirty="0"/>
              <a:t>	The Title IX Coordinator for Gadsden State Community College is Dr. Tera Simmons, Executive Vice President. Any person who believes herself or himself to be subjected to discrimination, sexual harassment, intimidation, and/or exploitation should contact Dr. Simmons at her office in the Joe Ford Center, East Broad Campus. Her telephone number is 256.549.8230.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CE1AC522-5D77-4FEC-A860-3A4B6F05A303}"/>
              </a:ext>
            </a:extLst>
          </p:cNvPr>
          <p:cNvSpPr>
            <a:spLocks noGrp="1" noChangeArrowheads="1"/>
          </p:cNvSpPr>
          <p:nvPr>
            <p:ph type="title"/>
          </p:nvPr>
        </p:nvSpPr>
        <p:spPr>
          <a:xfrm>
            <a:off x="685346" y="609600"/>
            <a:ext cx="7765322" cy="970450"/>
          </a:xfrm>
        </p:spPr>
        <p:txBody>
          <a:bodyPr>
            <a:normAutofit fontScale="90000"/>
          </a:bodyPr>
          <a:lstStyle/>
          <a:p>
            <a:pPr fontAlgn="auto">
              <a:spcAft>
                <a:spcPts val="0"/>
              </a:spcAft>
              <a:defRPr/>
            </a:pPr>
            <a:r>
              <a:rPr lang="en-US" dirty="0">
                <a:ea typeface="+mj-ea"/>
              </a:rPr>
              <a:t>On-Line Harassment and Discrimination Training</a:t>
            </a:r>
          </a:p>
        </p:txBody>
      </p:sp>
      <p:sp>
        <p:nvSpPr>
          <p:cNvPr id="232451" name="Rectangle 3">
            <a:extLst>
              <a:ext uri="{FF2B5EF4-FFF2-40B4-BE49-F238E27FC236}">
                <a16:creationId xmlns:a16="http://schemas.microsoft.com/office/drawing/2014/main" id="{AA4E41AD-0ECC-49D1-A65C-F34B36E6E5A2}"/>
              </a:ext>
            </a:extLst>
          </p:cNvPr>
          <p:cNvSpPr>
            <a:spLocks noGrp="1" noChangeArrowheads="1"/>
          </p:cNvSpPr>
          <p:nvPr>
            <p:ph idx="1"/>
          </p:nvPr>
        </p:nvSpPr>
        <p:spPr>
          <a:xfrm>
            <a:off x="685346" y="1732450"/>
            <a:ext cx="7765322" cy="4058751"/>
          </a:xfrm>
        </p:spPr>
        <p:txBody>
          <a:bodyPr>
            <a:normAutofit/>
          </a:bodyPr>
          <a:lstStyle/>
          <a:p>
            <a:pPr indent="-306000" fontAlgn="auto">
              <a:buFont typeface="Wingdings 2" charset="2"/>
              <a:buChar char=""/>
              <a:defRPr/>
            </a:pPr>
            <a:r>
              <a:rPr lang="en-US" sz="2800" dirty="0"/>
              <a:t>All employees are required to complete on-line harassment and discrimination training within 30 days of the first day of employment.</a:t>
            </a:r>
          </a:p>
          <a:p>
            <a:pPr indent="-306000" fontAlgn="auto">
              <a:buFont typeface="Wingdings 2" charset="2"/>
              <a:buChar char=""/>
              <a:defRPr/>
            </a:pPr>
            <a:r>
              <a:rPr lang="en-US" sz="2800" dirty="0"/>
              <a:t>The on-line training will be assigned through NeoEd Learn after you attend orientation. (you won’t have access to this website until after you start work)</a:t>
            </a:r>
          </a:p>
          <a:p>
            <a:pPr indent="-306000" fontAlgn="auto">
              <a:buFont typeface="Wingdings 2" charset="2"/>
              <a:buChar char=""/>
              <a:defRPr/>
            </a:pPr>
            <a:r>
              <a:rPr lang="en-US" sz="2800" dirty="0"/>
              <a:t>See instructions in the new employee packet.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9D1CA129-D963-41F9-AD1B-C756EFC3543A}"/>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a:ea typeface="+mj-ea"/>
              </a:rPr>
              <a:t>On-Line Ethics Training</a:t>
            </a:r>
          </a:p>
        </p:txBody>
      </p:sp>
      <p:sp>
        <p:nvSpPr>
          <p:cNvPr id="244739" name="Rectangle 3">
            <a:extLst>
              <a:ext uri="{FF2B5EF4-FFF2-40B4-BE49-F238E27FC236}">
                <a16:creationId xmlns:a16="http://schemas.microsoft.com/office/drawing/2014/main" id="{0EC2832D-C2E0-4EB3-B803-FF22FFCF27E0}"/>
              </a:ext>
            </a:extLst>
          </p:cNvPr>
          <p:cNvSpPr>
            <a:spLocks noGrp="1" noChangeArrowheads="1"/>
          </p:cNvSpPr>
          <p:nvPr>
            <p:ph idx="1"/>
          </p:nvPr>
        </p:nvSpPr>
        <p:spPr>
          <a:xfrm>
            <a:off x="685346" y="1732450"/>
            <a:ext cx="7765322" cy="4744550"/>
          </a:xfrm>
        </p:spPr>
        <p:txBody>
          <a:bodyPr/>
          <a:lstStyle/>
          <a:p>
            <a:pPr indent="-306000" fontAlgn="auto">
              <a:lnSpc>
                <a:spcPct val="90000"/>
              </a:lnSpc>
              <a:buFont typeface="Wingdings 2" charset="2"/>
              <a:buChar char=""/>
              <a:defRPr/>
            </a:pPr>
            <a:r>
              <a:rPr lang="en-US" sz="2800" dirty="0"/>
              <a:t>All employees are required to complete the on-line ethics training.</a:t>
            </a:r>
          </a:p>
          <a:p>
            <a:pPr indent="-306000" fontAlgn="auto">
              <a:lnSpc>
                <a:spcPct val="90000"/>
              </a:lnSpc>
              <a:buFont typeface="Wingdings 2" charset="2"/>
              <a:buChar char=""/>
              <a:defRPr/>
            </a:pPr>
            <a:r>
              <a:rPr lang="en-US" sz="2800" dirty="0"/>
              <a:t>Go to </a:t>
            </a:r>
            <a:r>
              <a:rPr lang="en-US" sz="2800" u="sng" dirty="0"/>
              <a:t>www.ethics.alabama.gov</a:t>
            </a:r>
            <a:r>
              <a:rPr lang="en-US" sz="2800" dirty="0"/>
              <a:t>.</a:t>
            </a:r>
          </a:p>
          <a:p>
            <a:pPr indent="-306000" fontAlgn="auto">
              <a:lnSpc>
                <a:spcPct val="90000"/>
              </a:lnSpc>
              <a:buFont typeface="Wingdings 2" charset="2"/>
              <a:buChar char=""/>
              <a:defRPr/>
            </a:pPr>
            <a:r>
              <a:rPr lang="en-US" sz="2800" dirty="0"/>
              <a:t>Click on “Education, then “Ethics Training Video”. </a:t>
            </a:r>
          </a:p>
          <a:p>
            <a:pPr indent="-306000" fontAlgn="auto">
              <a:lnSpc>
                <a:spcPct val="90000"/>
              </a:lnSpc>
              <a:buFont typeface="Wingdings 2" charset="2"/>
              <a:buChar char=""/>
              <a:defRPr/>
            </a:pPr>
            <a:r>
              <a:rPr lang="en-US" sz="2800" dirty="0"/>
              <a:t>Upon completion, enter your name and print a certificate. Please send a copy of the certificate to the Human Resources Office.  </a:t>
            </a:r>
          </a:p>
          <a:p>
            <a:pPr indent="-306000" fontAlgn="auto">
              <a:lnSpc>
                <a:spcPct val="90000"/>
              </a:lnSpc>
              <a:buFont typeface="Wingdings 2" charset="2"/>
              <a:buChar char=""/>
              <a:defRPr/>
            </a:pPr>
            <a:r>
              <a:rPr lang="en-US" sz="2800" dirty="0"/>
              <a:t>If the certificate doesn’t print, please take a screenshot and submit it to HR.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7FC31148-D247-4B51-940F-EF3F1829265E}"/>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a:ea typeface="+mj-ea"/>
              </a:rPr>
              <a:t>Drug-Free Workplace</a:t>
            </a:r>
          </a:p>
        </p:txBody>
      </p:sp>
      <p:sp>
        <p:nvSpPr>
          <p:cNvPr id="187395" name="Rectangle 3">
            <a:extLst>
              <a:ext uri="{FF2B5EF4-FFF2-40B4-BE49-F238E27FC236}">
                <a16:creationId xmlns:a16="http://schemas.microsoft.com/office/drawing/2014/main" id="{73D97EA4-B4AC-4AF1-855A-8555CAD268FC}"/>
              </a:ext>
            </a:extLst>
          </p:cNvPr>
          <p:cNvSpPr>
            <a:spLocks noGrp="1" noChangeArrowheads="1"/>
          </p:cNvSpPr>
          <p:nvPr>
            <p:ph idx="1"/>
          </p:nvPr>
        </p:nvSpPr>
        <p:spPr>
          <a:xfrm>
            <a:off x="685346" y="1732450"/>
            <a:ext cx="7765322" cy="4058751"/>
          </a:xfrm>
        </p:spPr>
        <p:txBody>
          <a:bodyPr/>
          <a:lstStyle/>
          <a:p>
            <a:pPr indent="-306000" fontAlgn="auto">
              <a:buFont typeface="Wingdings 2" charset="2"/>
              <a:buChar char=""/>
              <a:defRPr/>
            </a:pPr>
            <a:r>
              <a:rPr lang="en-US" sz="2800" dirty="0"/>
              <a:t>As a recipient of Federal contracts and grants, GSCC complies with the requirements of Public Law 100-690 for a drug-free workplace.  </a:t>
            </a:r>
          </a:p>
          <a:p>
            <a:pPr indent="-306000" fontAlgn="auto">
              <a:buFont typeface="Wingdings 2" charset="2"/>
              <a:buChar char=""/>
              <a:defRPr/>
            </a:pPr>
            <a:endParaRPr lang="en-US" sz="2800" dirty="0"/>
          </a:p>
          <a:p>
            <a:pPr indent="-306000" fontAlgn="auto">
              <a:buFont typeface="Wingdings 2" charset="2"/>
              <a:buChar char=""/>
              <a:defRPr/>
            </a:pPr>
            <a:r>
              <a:rPr lang="en-US" sz="2800" dirty="0"/>
              <a:t>A copy of the complete drug-free workplace policy is located in the </a:t>
            </a:r>
            <a:r>
              <a:rPr lang="en-US" sz="2800" i="1" dirty="0"/>
              <a:t>Employee Handbook</a:t>
            </a:r>
            <a:r>
              <a:rPr lang="en-US" sz="2800"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2EB5A607-CFF3-4C63-9843-44E81A0CD404}"/>
              </a:ext>
            </a:extLst>
          </p:cNvPr>
          <p:cNvSpPr>
            <a:spLocks noGrp="1" noChangeArrowheads="1"/>
          </p:cNvSpPr>
          <p:nvPr>
            <p:ph type="title"/>
          </p:nvPr>
        </p:nvSpPr>
        <p:spPr>
          <a:xfrm>
            <a:off x="381000" y="685800"/>
            <a:ext cx="8229600" cy="1143000"/>
          </a:xfrm>
        </p:spPr>
        <p:txBody>
          <a:bodyPr>
            <a:normAutofit fontScale="90000"/>
          </a:bodyPr>
          <a:lstStyle/>
          <a:p>
            <a:pPr fontAlgn="auto">
              <a:spcAft>
                <a:spcPts val="0"/>
              </a:spcAft>
              <a:defRPr/>
            </a:pPr>
            <a:r>
              <a:rPr lang="en-US">
                <a:ea typeface="+mj-ea"/>
              </a:rPr>
              <a:t>Employee Tuition Waiver Program</a:t>
            </a:r>
            <a:br>
              <a:rPr lang="en-US">
                <a:ea typeface="+mj-ea"/>
              </a:rPr>
            </a:br>
            <a:r>
              <a:rPr lang="en-US">
                <a:ea typeface="+mj-ea"/>
              </a:rPr>
              <a:t>(Any two-year state college in Alabama)</a:t>
            </a:r>
          </a:p>
        </p:txBody>
      </p:sp>
      <p:sp>
        <p:nvSpPr>
          <p:cNvPr id="219139" name="Rectangle 3">
            <a:extLst>
              <a:ext uri="{FF2B5EF4-FFF2-40B4-BE49-F238E27FC236}">
                <a16:creationId xmlns:a16="http://schemas.microsoft.com/office/drawing/2014/main" id="{FBAB86BE-0C35-4ACD-AFE2-3D5E0D25F5A8}"/>
              </a:ext>
            </a:extLst>
          </p:cNvPr>
          <p:cNvSpPr>
            <a:spLocks noGrp="1" noChangeArrowheads="1"/>
          </p:cNvSpPr>
          <p:nvPr>
            <p:ph idx="1"/>
          </p:nvPr>
        </p:nvSpPr>
        <p:spPr>
          <a:xfrm>
            <a:off x="457200" y="2209800"/>
            <a:ext cx="8229600" cy="3886200"/>
          </a:xfrm>
        </p:spPr>
        <p:txBody>
          <a:bodyPr/>
          <a:lstStyle/>
          <a:p>
            <a:pPr indent="-306000" fontAlgn="auto">
              <a:lnSpc>
                <a:spcPct val="90000"/>
              </a:lnSpc>
              <a:buFont typeface="Wingdings 2" charset="2"/>
              <a:buChar char=""/>
              <a:defRPr/>
            </a:pPr>
            <a:endParaRPr lang="en-US" dirty="0"/>
          </a:p>
          <a:p>
            <a:pPr indent="-306000" fontAlgn="auto">
              <a:lnSpc>
                <a:spcPct val="90000"/>
              </a:lnSpc>
              <a:buFont typeface="Wingdings 2" charset="2"/>
              <a:buChar char=""/>
              <a:defRPr/>
            </a:pPr>
            <a:r>
              <a:rPr lang="en-US" dirty="0"/>
              <a:t>1 year employment	=	1/3 tuition waived</a:t>
            </a:r>
          </a:p>
          <a:p>
            <a:pPr indent="-306000" fontAlgn="auto">
              <a:lnSpc>
                <a:spcPct val="90000"/>
              </a:lnSpc>
              <a:buFont typeface="Wingdings 2" charset="2"/>
              <a:buChar char=""/>
              <a:defRPr/>
            </a:pPr>
            <a:r>
              <a:rPr lang="en-US" dirty="0"/>
              <a:t>2 years employment	=	2/3 tuition waived</a:t>
            </a:r>
          </a:p>
          <a:p>
            <a:pPr indent="-306000" fontAlgn="auto">
              <a:lnSpc>
                <a:spcPct val="90000"/>
              </a:lnSpc>
              <a:buFont typeface="Wingdings 2" charset="2"/>
              <a:buChar char=""/>
              <a:defRPr/>
            </a:pPr>
            <a:r>
              <a:rPr lang="en-US" dirty="0"/>
              <a:t>3 years employment	=	full tuition waived</a:t>
            </a:r>
          </a:p>
          <a:p>
            <a:pPr indent="-306000" fontAlgn="auto">
              <a:lnSpc>
                <a:spcPct val="90000"/>
              </a:lnSpc>
              <a:buFont typeface="Wingdings 2" charset="2"/>
              <a:buChar char=""/>
              <a:defRPr/>
            </a:pPr>
            <a:r>
              <a:rPr lang="en-US" dirty="0"/>
              <a:t>Includes dependents/spouse</a:t>
            </a:r>
          </a:p>
          <a:p>
            <a:pPr indent="-306000" fontAlgn="auto">
              <a:lnSpc>
                <a:spcPct val="90000"/>
              </a:lnSpc>
              <a:buFont typeface="Wingdings 2" charset="2"/>
              <a:buChar char=""/>
              <a:defRPr/>
            </a:pPr>
            <a:r>
              <a:rPr lang="en-US" dirty="0"/>
              <a:t>Dependents eligible 5 years after employee retires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2EB5A607-CFF3-4C63-9843-44E81A0CD404}"/>
              </a:ext>
            </a:extLst>
          </p:cNvPr>
          <p:cNvSpPr>
            <a:spLocks noGrp="1" noChangeArrowheads="1"/>
          </p:cNvSpPr>
          <p:nvPr>
            <p:ph type="title"/>
          </p:nvPr>
        </p:nvSpPr>
        <p:spPr>
          <a:xfrm>
            <a:off x="381000" y="685800"/>
            <a:ext cx="8229600" cy="1143000"/>
          </a:xfrm>
        </p:spPr>
        <p:txBody>
          <a:bodyPr>
            <a:normAutofit fontScale="90000"/>
          </a:bodyPr>
          <a:lstStyle/>
          <a:p>
            <a:pPr fontAlgn="auto">
              <a:spcAft>
                <a:spcPts val="0"/>
              </a:spcAft>
              <a:defRPr/>
            </a:pPr>
            <a:r>
              <a:rPr lang="en-US" dirty="0">
                <a:ea typeface="+mj-ea"/>
              </a:rPr>
              <a:t>Employee Assistance Program</a:t>
            </a:r>
            <a:br>
              <a:rPr lang="en-US" dirty="0">
                <a:ea typeface="+mj-ea"/>
              </a:rPr>
            </a:br>
            <a:r>
              <a:rPr lang="en-US" dirty="0">
                <a:ea typeface="+mj-ea"/>
              </a:rPr>
              <a:t>(</a:t>
            </a:r>
            <a:r>
              <a:rPr lang="en-US" dirty="0" err="1">
                <a:ea typeface="+mj-ea"/>
              </a:rPr>
              <a:t>Uprise</a:t>
            </a:r>
            <a:r>
              <a:rPr lang="en-US" dirty="0">
                <a:ea typeface="+mj-ea"/>
              </a:rPr>
              <a:t> Health)</a:t>
            </a:r>
          </a:p>
        </p:txBody>
      </p:sp>
      <p:sp>
        <p:nvSpPr>
          <p:cNvPr id="219139" name="Rectangle 3">
            <a:extLst>
              <a:ext uri="{FF2B5EF4-FFF2-40B4-BE49-F238E27FC236}">
                <a16:creationId xmlns:a16="http://schemas.microsoft.com/office/drawing/2014/main" id="{FBAB86BE-0C35-4ACD-AFE2-3D5E0D25F5A8}"/>
              </a:ext>
            </a:extLst>
          </p:cNvPr>
          <p:cNvSpPr>
            <a:spLocks noGrp="1" noChangeArrowheads="1"/>
          </p:cNvSpPr>
          <p:nvPr>
            <p:ph idx="1"/>
          </p:nvPr>
        </p:nvSpPr>
        <p:spPr>
          <a:xfrm>
            <a:off x="457200" y="2209800"/>
            <a:ext cx="8229600" cy="3886200"/>
          </a:xfrm>
        </p:spPr>
        <p:txBody>
          <a:bodyPr>
            <a:normAutofit lnSpcReduction="10000"/>
          </a:bodyPr>
          <a:lstStyle/>
          <a:p>
            <a:pPr indent="-306000" fontAlgn="auto">
              <a:buFont typeface="Wingdings 2" charset="2"/>
              <a:buChar char=""/>
              <a:defRPr/>
            </a:pPr>
            <a:r>
              <a:rPr lang="en-AU" dirty="0">
                <a:effectLst/>
              </a:rPr>
              <a:t>Get coaching from a professional on a current life stress like financial stress, family, self-beliefs, or a work issue. </a:t>
            </a:r>
          </a:p>
          <a:p>
            <a:pPr indent="-306000" fontAlgn="auto">
              <a:buFont typeface="Wingdings 2" charset="2"/>
              <a:buChar char=""/>
              <a:defRPr/>
            </a:pPr>
            <a:r>
              <a:rPr lang="en-AU" dirty="0">
                <a:effectLst/>
              </a:rPr>
              <a:t>You can also elect to do therapy sessions instead of coaching and skill training by selecting ‘Arrange a Therapy Session.’</a:t>
            </a:r>
            <a:endParaRPr lang="en-US" dirty="0">
              <a:effectLst/>
            </a:endParaRPr>
          </a:p>
          <a:p>
            <a:pPr indent="-306000" fontAlgn="auto">
              <a:buFont typeface="Wingdings 2" charset="2"/>
              <a:buChar char=""/>
              <a:defRPr/>
            </a:pPr>
            <a:r>
              <a:rPr lang="en-US" dirty="0">
                <a:effectLst/>
              </a:rPr>
              <a:t>The </a:t>
            </a:r>
            <a:r>
              <a:rPr lang="en-US" dirty="0" err="1">
                <a:effectLst/>
              </a:rPr>
              <a:t>Uprise</a:t>
            </a:r>
            <a:r>
              <a:rPr lang="en-US" dirty="0">
                <a:effectLst/>
              </a:rPr>
              <a:t> Health app can help with issues such as: </a:t>
            </a:r>
          </a:p>
          <a:p>
            <a:pPr marL="720000" lvl="1" indent="-270000" fontAlgn="auto">
              <a:buFont typeface="Wingdings 2" charset="2"/>
              <a:buChar char=""/>
              <a:defRPr/>
            </a:pPr>
            <a:r>
              <a:rPr lang="en-US" dirty="0">
                <a:effectLst/>
              </a:rPr>
              <a:t>Emotional challenges (non-clinical depression, divorce/separation, personal issues, etc.) </a:t>
            </a:r>
          </a:p>
          <a:p>
            <a:pPr marL="720000" lvl="1" indent="-270000" fontAlgn="auto">
              <a:buFont typeface="Wingdings 2" charset="2"/>
              <a:buChar char=""/>
              <a:defRPr/>
            </a:pPr>
            <a:r>
              <a:rPr lang="en-US" dirty="0">
                <a:effectLst/>
              </a:rPr>
              <a:t>Personal growth (leadership, personal values, mindfulness, sleep, etc.) </a:t>
            </a:r>
          </a:p>
          <a:p>
            <a:pPr marL="720000" lvl="1" indent="-270000" fontAlgn="auto">
              <a:buFont typeface="Wingdings 2" charset="2"/>
              <a:buChar char=""/>
              <a:defRPr/>
            </a:pPr>
            <a:r>
              <a:rPr lang="en-US" dirty="0">
                <a:effectLst/>
              </a:rPr>
              <a:t>Stress-related issues (financial, fitness, stress on the job, family stress, etc.) </a:t>
            </a:r>
          </a:p>
          <a:p>
            <a:pPr marL="720000" lvl="1" indent="-270000" fontAlgn="auto">
              <a:buFont typeface="Wingdings 2" charset="2"/>
              <a:buChar char=""/>
              <a:defRPr/>
            </a:pPr>
            <a:r>
              <a:rPr lang="en-US" dirty="0">
                <a:effectLst/>
              </a:rPr>
              <a:t>Management training (crisis situations, starting conversations about mental health, etc.) and so much more! </a:t>
            </a:r>
          </a:p>
        </p:txBody>
      </p:sp>
      <p:pic>
        <p:nvPicPr>
          <p:cNvPr id="2" name="Picture 1">
            <a:extLst>
              <a:ext uri="{FF2B5EF4-FFF2-40B4-BE49-F238E27FC236}">
                <a16:creationId xmlns:a16="http://schemas.microsoft.com/office/drawing/2014/main" id="{8C76CEF7-4185-4F1D-8200-BC34D20D61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7500" t="71471" r="4167" b="11659"/>
          <a:stretch/>
        </p:blipFill>
        <p:spPr>
          <a:xfrm>
            <a:off x="4211783" y="5562600"/>
            <a:ext cx="4779817" cy="1143001"/>
          </a:xfrm>
          <a:prstGeom prst="rect">
            <a:avLst/>
          </a:prstGeom>
          <a:ln>
            <a:noFill/>
          </a:ln>
          <a:effectLst>
            <a:softEdge rad="1125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2EB5A607-CFF3-4C63-9843-44E81A0CD404}"/>
              </a:ext>
            </a:extLst>
          </p:cNvPr>
          <p:cNvSpPr>
            <a:spLocks noGrp="1" noChangeArrowheads="1"/>
          </p:cNvSpPr>
          <p:nvPr>
            <p:ph type="title"/>
          </p:nvPr>
        </p:nvSpPr>
        <p:spPr>
          <a:xfrm>
            <a:off x="381000" y="685800"/>
            <a:ext cx="8229600" cy="1143000"/>
          </a:xfrm>
        </p:spPr>
        <p:txBody>
          <a:bodyPr>
            <a:normAutofit fontScale="90000"/>
          </a:bodyPr>
          <a:lstStyle/>
          <a:p>
            <a:pPr fontAlgn="auto">
              <a:spcAft>
                <a:spcPts val="0"/>
              </a:spcAft>
              <a:defRPr/>
            </a:pPr>
            <a:r>
              <a:rPr lang="en-US" dirty="0">
                <a:ea typeface="+mj-ea"/>
              </a:rPr>
              <a:t>Employee Assistance Program</a:t>
            </a:r>
            <a:br>
              <a:rPr lang="en-US" dirty="0">
                <a:ea typeface="+mj-ea"/>
              </a:rPr>
            </a:br>
            <a:r>
              <a:rPr lang="en-US" dirty="0">
                <a:ea typeface="+mj-ea"/>
              </a:rPr>
              <a:t>(</a:t>
            </a:r>
            <a:r>
              <a:rPr lang="en-US" dirty="0" err="1">
                <a:ea typeface="+mj-ea"/>
              </a:rPr>
              <a:t>Uprise</a:t>
            </a:r>
            <a:r>
              <a:rPr lang="en-US" dirty="0">
                <a:ea typeface="+mj-ea"/>
              </a:rPr>
              <a:t> Health)</a:t>
            </a:r>
          </a:p>
        </p:txBody>
      </p:sp>
      <p:sp>
        <p:nvSpPr>
          <p:cNvPr id="219139" name="Rectangle 3">
            <a:extLst>
              <a:ext uri="{FF2B5EF4-FFF2-40B4-BE49-F238E27FC236}">
                <a16:creationId xmlns:a16="http://schemas.microsoft.com/office/drawing/2014/main" id="{FBAB86BE-0C35-4ACD-AFE2-3D5E0D25F5A8}"/>
              </a:ext>
            </a:extLst>
          </p:cNvPr>
          <p:cNvSpPr>
            <a:spLocks noGrp="1" noChangeArrowheads="1"/>
          </p:cNvSpPr>
          <p:nvPr>
            <p:ph idx="1"/>
          </p:nvPr>
        </p:nvSpPr>
        <p:spPr>
          <a:xfrm>
            <a:off x="457200" y="2057400"/>
            <a:ext cx="8229600" cy="4038600"/>
          </a:xfrm>
        </p:spPr>
        <p:txBody>
          <a:bodyPr>
            <a:normAutofit fontScale="92500" lnSpcReduction="20000"/>
          </a:bodyPr>
          <a:lstStyle/>
          <a:p>
            <a:pPr indent="-306000" fontAlgn="auto">
              <a:lnSpc>
                <a:spcPct val="90000"/>
              </a:lnSpc>
              <a:buFont typeface="Wingdings 2" charset="2"/>
              <a:buChar char=""/>
              <a:defRPr/>
            </a:pPr>
            <a:endParaRPr lang="en-US" dirty="0"/>
          </a:p>
          <a:p>
            <a:pPr indent="-306000" fontAlgn="auto">
              <a:buFont typeface="Wingdings 2" charset="2"/>
              <a:buChar char=""/>
              <a:defRPr/>
            </a:pPr>
            <a:r>
              <a:rPr lang="en-AU" dirty="0">
                <a:effectLst/>
              </a:rPr>
              <a:t>Have a look at the onboarding video </a:t>
            </a:r>
            <a:r>
              <a:rPr lang="en-AU" u="sng" dirty="0">
                <a:effectLst/>
                <a:hlinkClick r:id="rId2"/>
              </a:rPr>
              <a:t>here</a:t>
            </a:r>
            <a:r>
              <a:rPr lang="en-AU" dirty="0">
                <a:effectLst/>
              </a:rPr>
              <a:t> for a better understanding of how all of the aspects of the program works.</a:t>
            </a:r>
          </a:p>
          <a:p>
            <a:pPr indent="-306000" fontAlgn="auto">
              <a:buFont typeface="Wingdings 2" charset="2"/>
              <a:buChar char=""/>
              <a:defRPr/>
            </a:pPr>
            <a:r>
              <a:rPr lang="en-AU" b="1" dirty="0">
                <a:effectLst/>
              </a:rPr>
              <a:t>Confidentiality</a:t>
            </a:r>
            <a:br>
              <a:rPr lang="en-AU" b="1" dirty="0">
                <a:effectLst/>
              </a:rPr>
            </a:br>
            <a:r>
              <a:rPr lang="en-AU" dirty="0">
                <a:effectLst/>
              </a:rPr>
              <a:t>Uprise Health is a confidential service. They provide de-identified outcome reports but never information that can identify a single employee.</a:t>
            </a:r>
            <a:endParaRPr lang="en-US" dirty="0">
              <a:effectLst/>
            </a:endParaRPr>
          </a:p>
          <a:p>
            <a:pPr indent="-306000" fontAlgn="auto">
              <a:buFont typeface="Wingdings 2" charset="2"/>
              <a:buChar char=""/>
              <a:defRPr/>
            </a:pPr>
            <a:r>
              <a:rPr lang="en-AU" dirty="0">
                <a:effectLst/>
              </a:rPr>
              <a:t>Here are the registration steps:</a:t>
            </a:r>
            <a:endParaRPr lang="en-US" dirty="0">
              <a:effectLst/>
            </a:endParaRPr>
          </a:p>
          <a:p>
            <a:pPr marL="720000" lvl="1" indent="-270000" fontAlgn="auto">
              <a:buFont typeface="Wingdings 2" charset="2"/>
              <a:buChar char=""/>
              <a:defRPr/>
            </a:pPr>
            <a:r>
              <a:rPr lang="en-AU" b="1" dirty="0">
                <a:effectLst/>
              </a:rPr>
              <a:t>Via Mobile App:</a:t>
            </a:r>
            <a:endParaRPr lang="en-US" dirty="0">
              <a:effectLst/>
            </a:endParaRPr>
          </a:p>
          <a:p>
            <a:pPr marL="1026000" lvl="2" indent="-216000" fontAlgn="auto">
              <a:buFont typeface="Wingdings 2" charset="2"/>
              <a:buChar char=""/>
              <a:defRPr/>
            </a:pPr>
            <a:r>
              <a:rPr lang="en-AU" dirty="0">
                <a:effectLst/>
              </a:rPr>
              <a:t>Download the </a:t>
            </a:r>
            <a:r>
              <a:rPr lang="en-AU" u="sng" dirty="0">
                <a:effectLst/>
                <a:hlinkClick r:id="rId3"/>
              </a:rPr>
              <a:t>iPhone app here</a:t>
            </a:r>
            <a:r>
              <a:rPr lang="en-AU" dirty="0">
                <a:effectLst/>
              </a:rPr>
              <a:t> or the </a:t>
            </a:r>
            <a:r>
              <a:rPr lang="en-AU" u="sng" dirty="0">
                <a:effectLst/>
                <a:hlinkClick r:id="rId4"/>
              </a:rPr>
              <a:t>Android version here</a:t>
            </a:r>
            <a:endParaRPr lang="en-US" dirty="0">
              <a:effectLst/>
            </a:endParaRPr>
          </a:p>
          <a:p>
            <a:pPr marL="1026000" lvl="2" indent="-216000" fontAlgn="auto">
              <a:buFont typeface="Wingdings 2" charset="2"/>
              <a:buChar char=""/>
              <a:defRPr/>
            </a:pPr>
            <a:r>
              <a:rPr lang="en-AU" dirty="0">
                <a:effectLst/>
              </a:rPr>
              <a:t>Create an account using our college’s access code: </a:t>
            </a:r>
            <a:r>
              <a:rPr lang="en-AU" b="1" dirty="0" err="1">
                <a:effectLst/>
              </a:rPr>
              <a:t>gscc</a:t>
            </a:r>
            <a:endParaRPr lang="en-US" dirty="0">
              <a:effectLst/>
            </a:endParaRPr>
          </a:p>
          <a:p>
            <a:pPr marL="720000" lvl="1" indent="-270000" fontAlgn="auto">
              <a:buFont typeface="Wingdings 2" charset="2"/>
              <a:buChar char=""/>
              <a:defRPr/>
            </a:pPr>
            <a:r>
              <a:rPr lang="en-AU" b="1" dirty="0">
                <a:effectLst/>
              </a:rPr>
              <a:t>Via Desktop:</a:t>
            </a:r>
            <a:endParaRPr lang="en-US" dirty="0">
              <a:effectLst/>
            </a:endParaRPr>
          </a:p>
          <a:p>
            <a:pPr marL="1026000" lvl="2" indent="-216000" fontAlgn="auto">
              <a:buFont typeface="Wingdings 2" charset="2"/>
              <a:buChar char=""/>
              <a:defRPr/>
            </a:pPr>
            <a:r>
              <a:rPr lang="en-AU" dirty="0">
                <a:effectLst/>
              </a:rPr>
              <a:t>Go to the Uprise website </a:t>
            </a:r>
            <a:r>
              <a:rPr lang="en-AU" u="sng" dirty="0">
                <a:effectLst/>
                <a:hlinkClick r:id="rId5"/>
              </a:rPr>
              <a:t>https://members.uprisehealth.com/</a:t>
            </a:r>
            <a:endParaRPr lang="en-US" dirty="0">
              <a:effectLst/>
            </a:endParaRPr>
          </a:p>
          <a:p>
            <a:pPr marL="1026000" lvl="2" indent="-216000" fontAlgn="auto">
              <a:buFont typeface="Wingdings 2" charset="2"/>
              <a:buChar char=""/>
              <a:defRPr/>
            </a:pPr>
            <a:r>
              <a:rPr lang="en-AU" dirty="0">
                <a:effectLst/>
              </a:rPr>
              <a:t>Create an account using our college’s access code: </a:t>
            </a:r>
            <a:r>
              <a:rPr lang="en-AU" b="1" dirty="0" err="1">
                <a:effectLst/>
              </a:rPr>
              <a:t>gscc</a:t>
            </a:r>
            <a:endParaRPr lang="en-US" dirty="0">
              <a:effectLst/>
            </a:endParaRPr>
          </a:p>
        </p:txBody>
      </p:sp>
      <p:pic>
        <p:nvPicPr>
          <p:cNvPr id="52228" name="Picture 2" descr="Uprise Health Home Screen">
            <a:extLst>
              <a:ext uri="{FF2B5EF4-FFF2-40B4-BE49-F238E27FC236}">
                <a16:creationId xmlns:a16="http://schemas.microsoft.com/office/drawing/2014/main" id="{9BCEF528-27EF-483F-9B74-AA2B40FA4F0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62750" y="4114800"/>
            <a:ext cx="22383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E7528B5-1AFB-4536-9AA2-663B28704FB2}"/>
              </a:ext>
            </a:extLst>
          </p:cNvPr>
          <p:cNvSpPr>
            <a:spLocks noGrp="1" noChangeArrowheads="1"/>
          </p:cNvSpPr>
          <p:nvPr>
            <p:ph type="title"/>
          </p:nvPr>
        </p:nvSpPr>
        <p:spPr>
          <a:xfrm>
            <a:off x="457200" y="1447800"/>
            <a:ext cx="8229600" cy="1143000"/>
          </a:xfrm>
        </p:spPr>
        <p:txBody>
          <a:bodyPr/>
          <a:lstStyle/>
          <a:p>
            <a:pPr fontAlgn="auto">
              <a:spcAft>
                <a:spcPts val="0"/>
              </a:spcAft>
              <a:defRPr/>
            </a:pPr>
            <a:r>
              <a:rPr lang="en-US" altLang="en-US">
                <a:ea typeface="+mj-ea"/>
              </a:rPr>
              <a:t>General Information</a:t>
            </a:r>
          </a:p>
        </p:txBody>
      </p:sp>
      <p:pic>
        <p:nvPicPr>
          <p:cNvPr id="53251" name="Picture 3">
            <a:extLst>
              <a:ext uri="{FF2B5EF4-FFF2-40B4-BE49-F238E27FC236}">
                <a16:creationId xmlns:a16="http://schemas.microsoft.com/office/drawing/2014/main" id="{F7BA9B6E-6B75-4979-B210-AA8C158EA7F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800" y="3962400"/>
            <a:ext cx="2543175"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84A23730-87CD-451A-A612-CEA5173B8B37}"/>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dirty="0">
                <a:ea typeface="+mj-ea"/>
              </a:rPr>
              <a:t>Committee Assignments</a:t>
            </a:r>
          </a:p>
        </p:txBody>
      </p:sp>
      <p:sp>
        <p:nvSpPr>
          <p:cNvPr id="162819" name="Rectangle 3">
            <a:extLst>
              <a:ext uri="{FF2B5EF4-FFF2-40B4-BE49-F238E27FC236}">
                <a16:creationId xmlns:a16="http://schemas.microsoft.com/office/drawing/2014/main" id="{B313A8F3-B079-484D-9CD3-4C485CB9B58B}"/>
              </a:ext>
            </a:extLst>
          </p:cNvPr>
          <p:cNvSpPr>
            <a:spLocks noGrp="1" noChangeArrowheads="1"/>
          </p:cNvSpPr>
          <p:nvPr>
            <p:ph idx="1"/>
          </p:nvPr>
        </p:nvSpPr>
        <p:spPr>
          <a:xfrm>
            <a:off x="685346" y="1732450"/>
            <a:ext cx="7765322" cy="4058751"/>
          </a:xfrm>
        </p:spPr>
        <p:txBody>
          <a:bodyPr/>
          <a:lstStyle/>
          <a:p>
            <a:pPr indent="-306000" fontAlgn="auto">
              <a:lnSpc>
                <a:spcPct val="90000"/>
              </a:lnSpc>
              <a:buFontTx/>
              <a:buNone/>
              <a:defRPr/>
            </a:pPr>
            <a:r>
              <a:rPr lang="en-US" sz="2800" dirty="0">
                <a:solidFill>
                  <a:schemeClr val="hlink"/>
                </a:solidFill>
              </a:rPr>
              <a:t>• 	</a:t>
            </a:r>
            <a:r>
              <a:rPr lang="en-US" sz="2800" dirty="0"/>
              <a:t>Employees are given the opportunity to rank committees on which they would like to serve. Every effort is made to match employees with the appropriate committee.  Employees may also be asked to serve as needed.</a:t>
            </a:r>
          </a:p>
          <a:p>
            <a:pPr indent="-306000" fontAlgn="auto">
              <a:lnSpc>
                <a:spcPct val="90000"/>
              </a:lnSpc>
              <a:buFontTx/>
              <a:buNone/>
              <a:defRPr/>
            </a:pPr>
            <a:r>
              <a:rPr lang="en-US" sz="2800" dirty="0">
                <a:solidFill>
                  <a:schemeClr val="hlink"/>
                </a:solidFill>
              </a:rPr>
              <a:t>•	</a:t>
            </a:r>
            <a:r>
              <a:rPr lang="en-US" sz="2800" dirty="0"/>
              <a:t>Professional employees are often required to conduct committee work outside their normal work hours.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F2547EBF-C92F-4A3A-92C1-43058CD72FB1}"/>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a:ea typeface="+mj-ea"/>
              </a:rPr>
              <a:t>Safety and Security Procedures</a:t>
            </a:r>
          </a:p>
        </p:txBody>
      </p:sp>
      <p:sp>
        <p:nvSpPr>
          <p:cNvPr id="131075" name="Rectangle 3">
            <a:extLst>
              <a:ext uri="{FF2B5EF4-FFF2-40B4-BE49-F238E27FC236}">
                <a16:creationId xmlns:a16="http://schemas.microsoft.com/office/drawing/2014/main" id="{879F18CE-E277-4FC8-A12E-B17D025EBE8B}"/>
              </a:ext>
            </a:extLst>
          </p:cNvPr>
          <p:cNvSpPr>
            <a:spLocks noGrp="1" noChangeArrowheads="1"/>
          </p:cNvSpPr>
          <p:nvPr>
            <p:ph idx="1"/>
          </p:nvPr>
        </p:nvSpPr>
        <p:spPr>
          <a:xfrm>
            <a:off x="685346" y="1732450"/>
            <a:ext cx="7765322" cy="4058751"/>
          </a:xfrm>
        </p:spPr>
        <p:txBody>
          <a:bodyPr/>
          <a:lstStyle/>
          <a:p>
            <a:pPr indent="-306000" fontAlgn="auto">
              <a:buFont typeface="Wingdings 2" charset="2"/>
              <a:buChar char=""/>
              <a:defRPr/>
            </a:pPr>
            <a:r>
              <a:rPr lang="en-US" sz="2800" dirty="0"/>
              <a:t>The Office of Safety and Security is responsible for security and emergency response on all College campuses.</a:t>
            </a:r>
          </a:p>
          <a:p>
            <a:pPr indent="-306000" fontAlgn="auto">
              <a:buFont typeface="Wingdings 2" charset="2"/>
              <a:buChar char=""/>
              <a:defRPr/>
            </a:pPr>
            <a:r>
              <a:rPr lang="en-US" sz="2800" dirty="0"/>
              <a:t>Complete policies for safety, security, accident, and emergency procedures are detailed in the online </a:t>
            </a:r>
            <a:r>
              <a:rPr lang="en-US" sz="2800" i="1" dirty="0"/>
              <a:t>Safety and Security Handbook</a:t>
            </a:r>
            <a:r>
              <a:rPr lang="en-US" sz="2800" dirty="0"/>
              <a:t>.</a:t>
            </a:r>
          </a:p>
          <a:p>
            <a:pPr indent="-306000" fontAlgn="auto">
              <a:buFont typeface="Wingdings 2" charset="2"/>
              <a:buChar char=""/>
              <a:defRPr/>
            </a:pPr>
            <a:r>
              <a:rPr lang="en-US" sz="2800" dirty="0"/>
              <a:t>Follow the Directory link from the Gadsden State website home page.  </a:t>
            </a:r>
          </a:p>
          <a:p>
            <a:pPr indent="-306000" fontAlgn="auto">
              <a:buFont typeface="Wingdings 2" charset="2"/>
              <a:buChar char=""/>
              <a:defRPr/>
            </a:pP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5F02AB8-FE96-4CDE-BE33-BBEBA1F26883}"/>
              </a:ext>
            </a:extLst>
          </p:cNvPr>
          <p:cNvSpPr>
            <a:spLocks noGrp="1" noChangeArrowheads="1"/>
          </p:cNvSpPr>
          <p:nvPr>
            <p:ph type="title"/>
          </p:nvPr>
        </p:nvSpPr>
        <p:spPr>
          <a:xfrm>
            <a:off x="685346" y="609600"/>
            <a:ext cx="7765322" cy="970450"/>
          </a:xfrm>
        </p:spPr>
        <p:txBody>
          <a:bodyPr>
            <a:normAutofit fontScale="90000"/>
          </a:bodyPr>
          <a:lstStyle/>
          <a:p>
            <a:pPr fontAlgn="auto">
              <a:spcAft>
                <a:spcPts val="0"/>
              </a:spcAft>
              <a:defRPr/>
            </a:pPr>
            <a:r>
              <a:rPr lang="en-US" dirty="0">
                <a:ea typeface="+mj-ea"/>
              </a:rPr>
              <a:t>What’s Unique at </a:t>
            </a:r>
            <a:br>
              <a:rPr lang="en-US" dirty="0">
                <a:ea typeface="+mj-ea"/>
              </a:rPr>
            </a:br>
            <a:r>
              <a:rPr lang="en-US" dirty="0">
                <a:ea typeface="+mj-ea"/>
              </a:rPr>
              <a:t>Gadsden State</a:t>
            </a:r>
          </a:p>
        </p:txBody>
      </p:sp>
      <p:sp>
        <p:nvSpPr>
          <p:cNvPr id="4099" name="Rectangle 3">
            <a:extLst>
              <a:ext uri="{FF2B5EF4-FFF2-40B4-BE49-F238E27FC236}">
                <a16:creationId xmlns:a16="http://schemas.microsoft.com/office/drawing/2014/main" id="{A9AF28A1-2416-4F55-ABEC-0B0874CE4BE2}"/>
              </a:ext>
            </a:extLst>
          </p:cNvPr>
          <p:cNvSpPr>
            <a:spLocks noGrp="1" noChangeArrowheads="1"/>
          </p:cNvSpPr>
          <p:nvPr>
            <p:ph idx="1"/>
          </p:nvPr>
        </p:nvSpPr>
        <p:spPr>
          <a:xfrm>
            <a:off x="685346" y="1732450"/>
            <a:ext cx="7765322" cy="4058751"/>
          </a:xfrm>
        </p:spPr>
        <p:txBody>
          <a:bodyPr/>
          <a:lstStyle/>
          <a:p>
            <a:pPr indent="-306000" fontAlgn="auto">
              <a:lnSpc>
                <a:spcPct val="90000"/>
              </a:lnSpc>
              <a:buFont typeface="Wingdings 2" charset="2"/>
              <a:buChar char=""/>
              <a:defRPr/>
            </a:pPr>
            <a:r>
              <a:rPr lang="en-US" dirty="0"/>
              <a:t>The Valley Street Campus is a designated Historically Black College &amp; University (HBCU) campus.</a:t>
            </a:r>
          </a:p>
          <a:p>
            <a:pPr indent="-306000" fontAlgn="auto">
              <a:lnSpc>
                <a:spcPct val="90000"/>
              </a:lnSpc>
              <a:buFont typeface="Wingdings 2" charset="2"/>
              <a:buChar char=""/>
              <a:defRPr/>
            </a:pPr>
            <a:r>
              <a:rPr lang="en-US" dirty="0"/>
              <a:t>Gadsden State offers many academic, technical, and health sciences degrees and certificates to over 7,500 students.</a:t>
            </a:r>
          </a:p>
          <a:p>
            <a:pPr indent="-306000" fontAlgn="auto">
              <a:lnSpc>
                <a:spcPct val="90000"/>
              </a:lnSpc>
              <a:buFont typeface="Wingdings 2" charset="2"/>
              <a:buChar char=""/>
              <a:defRPr/>
            </a:pPr>
            <a:r>
              <a:rPr lang="en-US" dirty="0"/>
              <a:t>The impact of Gadsden State on the local economy is over $200 million.</a:t>
            </a:r>
          </a:p>
          <a:p>
            <a:pPr indent="-306000" fontAlgn="auto">
              <a:lnSpc>
                <a:spcPct val="90000"/>
              </a:lnSpc>
              <a:buFont typeface="Wingdings 2" charset="2"/>
              <a:buChar char=""/>
              <a:defRPr/>
            </a:pPr>
            <a:r>
              <a:rPr lang="en-US" dirty="0"/>
              <a:t>Gadsden State employs over 500 people from local communities.</a:t>
            </a:r>
          </a:p>
          <a:p>
            <a:pPr indent="-306000" fontAlgn="auto">
              <a:lnSpc>
                <a:spcPct val="90000"/>
              </a:lnSpc>
              <a:buFont typeface="Wingdings 2" charset="2"/>
              <a:buChar char=""/>
              <a:defRPr/>
            </a:pPr>
            <a:r>
              <a:rPr lang="en-US" dirty="0"/>
              <a:t>1 out of every 41 jobs in the GSCC service area is supported by the activities of Gadsden State and its students.</a:t>
            </a:r>
          </a:p>
          <a:p>
            <a:pPr marL="36900" indent="0" fontAlgn="auto">
              <a:lnSpc>
                <a:spcPct val="90000"/>
              </a:lnSpc>
              <a:buFont typeface="Wingdings 2" charset="2"/>
              <a:buNone/>
              <a:defRPr/>
            </a:pPr>
            <a:r>
              <a:rPr lang="en-US" dirty="0"/>
              <a:t>Source: </a:t>
            </a:r>
            <a:r>
              <a:rPr lang="en-US" dirty="0">
                <a:hlinkClick r:id="rId2"/>
              </a:rPr>
              <a:t>https://www.gadsdenstate.edu/about-us/impact.cms</a:t>
            </a:r>
            <a:r>
              <a:rPr lang="en-US" dirty="0"/>
              <a:t>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509E615A-E6ED-4F55-96D1-7084CF39FA29}"/>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a:ea typeface="+mj-ea"/>
              </a:rPr>
              <a:t>Travel</a:t>
            </a:r>
          </a:p>
        </p:txBody>
      </p:sp>
      <p:sp>
        <p:nvSpPr>
          <p:cNvPr id="192515" name="Rectangle 3">
            <a:extLst>
              <a:ext uri="{FF2B5EF4-FFF2-40B4-BE49-F238E27FC236}">
                <a16:creationId xmlns:a16="http://schemas.microsoft.com/office/drawing/2014/main" id="{64F6B48C-1C48-44FF-86E2-95ED751E5C7D}"/>
              </a:ext>
            </a:extLst>
          </p:cNvPr>
          <p:cNvSpPr>
            <a:spLocks noGrp="1" noChangeArrowheads="1"/>
          </p:cNvSpPr>
          <p:nvPr>
            <p:ph idx="1"/>
          </p:nvPr>
        </p:nvSpPr>
        <p:spPr>
          <a:xfrm>
            <a:off x="685346" y="1732450"/>
            <a:ext cx="7765322" cy="4668350"/>
          </a:xfrm>
        </p:spPr>
        <p:txBody>
          <a:bodyPr/>
          <a:lstStyle/>
          <a:p>
            <a:pPr indent="-306000" fontAlgn="auto">
              <a:lnSpc>
                <a:spcPct val="90000"/>
              </a:lnSpc>
              <a:buFont typeface="Wingdings 2" charset="2"/>
              <a:buChar char=""/>
              <a:defRPr/>
            </a:pPr>
            <a:r>
              <a:rPr lang="en-US" sz="2800" dirty="0"/>
              <a:t>If you have to travel out of town or out of state on College business and you drive your personal vehicle, you will be reimbursed at the current published rate for mileage as well as per diem.</a:t>
            </a:r>
          </a:p>
          <a:p>
            <a:pPr indent="-306000" fontAlgn="auto">
              <a:lnSpc>
                <a:spcPct val="90000"/>
              </a:lnSpc>
              <a:buFont typeface="Wingdings 2" charset="2"/>
              <a:buChar char=""/>
              <a:defRPr/>
            </a:pPr>
            <a:r>
              <a:rPr lang="en-US" sz="2800" dirty="0"/>
              <a:t>You may use a College state vehicle (if available) at no cost to your department with no mileage reimbursement.</a:t>
            </a:r>
          </a:p>
          <a:p>
            <a:pPr indent="-306000" fontAlgn="auto">
              <a:lnSpc>
                <a:spcPct val="90000"/>
              </a:lnSpc>
              <a:buFont typeface="Wingdings 2" charset="2"/>
              <a:buChar char=""/>
              <a:defRPr/>
            </a:pPr>
            <a:r>
              <a:rPr lang="en-US" sz="2800" dirty="0"/>
              <a:t>Please refer to the Financial Services link from the Gadsden State website home page for more details.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192D45D7-839E-4F97-BAD0-C1D05E7FB2CC}"/>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a:ea typeface="+mj-ea"/>
              </a:rPr>
              <a:t>Miscellaneous Services</a:t>
            </a:r>
          </a:p>
        </p:txBody>
      </p:sp>
      <p:sp>
        <p:nvSpPr>
          <p:cNvPr id="132099" name="Rectangle 3">
            <a:extLst>
              <a:ext uri="{FF2B5EF4-FFF2-40B4-BE49-F238E27FC236}">
                <a16:creationId xmlns:a16="http://schemas.microsoft.com/office/drawing/2014/main" id="{7961B3F1-AF97-46C4-ACFD-A97BE7537FBA}"/>
              </a:ext>
            </a:extLst>
          </p:cNvPr>
          <p:cNvSpPr>
            <a:spLocks noGrp="1" noChangeArrowheads="1"/>
          </p:cNvSpPr>
          <p:nvPr>
            <p:ph idx="1"/>
          </p:nvPr>
        </p:nvSpPr>
        <p:spPr>
          <a:xfrm>
            <a:off x="685346" y="1732450"/>
            <a:ext cx="7765322" cy="4058751"/>
          </a:xfrm>
        </p:spPr>
        <p:txBody>
          <a:bodyPr>
            <a:normAutofit fontScale="92500"/>
          </a:bodyPr>
          <a:lstStyle/>
          <a:p>
            <a:pPr indent="-306000" fontAlgn="auto">
              <a:buFont typeface="Wingdings 2" charset="2"/>
              <a:buChar char=""/>
              <a:defRPr/>
            </a:pPr>
            <a:endParaRPr lang="en-US" sz="2800" dirty="0"/>
          </a:p>
          <a:p>
            <a:pPr indent="-306000" fontAlgn="auto">
              <a:buFont typeface="Wingdings 2" charset="2"/>
              <a:buChar char=""/>
              <a:defRPr/>
            </a:pPr>
            <a:r>
              <a:rPr lang="en-US" sz="2800" dirty="0"/>
              <a:t>Two Cafeterias (Ayers campus &amp; Wallace Drive)</a:t>
            </a:r>
          </a:p>
          <a:p>
            <a:pPr indent="-306000" fontAlgn="auto">
              <a:buFont typeface="Wingdings 2" charset="2"/>
              <a:buChar char=""/>
              <a:defRPr/>
            </a:pPr>
            <a:r>
              <a:rPr lang="en-US" sz="2800" dirty="0"/>
              <a:t>Two Bookstores (Ayers and One Stop Center)</a:t>
            </a:r>
          </a:p>
          <a:p>
            <a:pPr indent="-306000" fontAlgn="auto">
              <a:buFont typeface="Wingdings 2" charset="2"/>
              <a:buChar char=""/>
              <a:defRPr/>
            </a:pPr>
            <a:r>
              <a:rPr lang="en-US" sz="2800" dirty="0"/>
              <a:t>Duplication Center</a:t>
            </a:r>
          </a:p>
          <a:p>
            <a:pPr indent="-306000" fontAlgn="auto">
              <a:buFont typeface="Wingdings 2" charset="2"/>
              <a:buChar char=""/>
              <a:defRPr/>
            </a:pPr>
            <a:r>
              <a:rPr lang="en-US" sz="2800" dirty="0"/>
              <a:t>ID Badge</a:t>
            </a:r>
          </a:p>
          <a:p>
            <a:pPr indent="-306000" fontAlgn="auto">
              <a:buFont typeface="Wingdings 2" charset="2"/>
              <a:buChar char=""/>
              <a:defRPr/>
            </a:pPr>
            <a:r>
              <a:rPr lang="en-US" sz="2800" dirty="0"/>
              <a:t>Vehicle Registration (hangtag)</a:t>
            </a:r>
          </a:p>
          <a:p>
            <a:pPr indent="-306000" fontAlgn="auto">
              <a:buFont typeface="Wingdings 2" charset="2"/>
              <a:buChar char=""/>
              <a:defRPr/>
            </a:pPr>
            <a:r>
              <a:rPr lang="en-US" sz="2800" dirty="0"/>
              <a:t>Computer technical support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38CC9CDF-9134-4EDB-8529-F643148083AE}"/>
              </a:ext>
            </a:extLst>
          </p:cNvPr>
          <p:cNvSpPr>
            <a:spLocks noGrp="1" noChangeArrowheads="1"/>
          </p:cNvSpPr>
          <p:nvPr>
            <p:ph type="title"/>
          </p:nvPr>
        </p:nvSpPr>
        <p:spPr>
          <a:xfrm>
            <a:off x="685346" y="609600"/>
            <a:ext cx="7765322" cy="970450"/>
          </a:xfrm>
        </p:spPr>
        <p:txBody>
          <a:bodyPr>
            <a:normAutofit fontScale="90000"/>
          </a:bodyPr>
          <a:lstStyle/>
          <a:p>
            <a:pPr fontAlgn="auto">
              <a:spcAft>
                <a:spcPts val="0"/>
              </a:spcAft>
              <a:defRPr/>
            </a:pPr>
            <a:r>
              <a:rPr lang="en-US">
                <a:ea typeface="+mj-ea"/>
              </a:rPr>
              <a:t>RSA-1 Deferred Compensation Plan</a:t>
            </a:r>
          </a:p>
        </p:txBody>
      </p:sp>
      <p:sp>
        <p:nvSpPr>
          <p:cNvPr id="194563" name="Rectangle 3">
            <a:extLst>
              <a:ext uri="{FF2B5EF4-FFF2-40B4-BE49-F238E27FC236}">
                <a16:creationId xmlns:a16="http://schemas.microsoft.com/office/drawing/2014/main" id="{82D25AE8-6EAD-4628-86C8-D615FDF82A03}"/>
              </a:ext>
            </a:extLst>
          </p:cNvPr>
          <p:cNvSpPr>
            <a:spLocks noGrp="1" noChangeArrowheads="1"/>
          </p:cNvSpPr>
          <p:nvPr>
            <p:ph idx="1"/>
          </p:nvPr>
        </p:nvSpPr>
        <p:spPr>
          <a:xfrm>
            <a:off x="685346" y="1732450"/>
            <a:ext cx="7765322" cy="4058751"/>
          </a:xfrm>
        </p:spPr>
        <p:txBody>
          <a:bodyPr>
            <a:normAutofit fontScale="85000" lnSpcReduction="10000"/>
          </a:bodyPr>
          <a:lstStyle/>
          <a:p>
            <a:pPr indent="-306000" fontAlgn="auto">
              <a:lnSpc>
                <a:spcPct val="80000"/>
              </a:lnSpc>
              <a:buFont typeface="Wingdings 2" charset="2"/>
              <a:buChar char=""/>
              <a:defRPr/>
            </a:pPr>
            <a:r>
              <a:rPr lang="en-US" sz="2800" dirty="0"/>
              <a:t>This option is offered to Retirement Systems of Alabama members.</a:t>
            </a:r>
          </a:p>
          <a:p>
            <a:pPr indent="-306000" fontAlgn="auto">
              <a:lnSpc>
                <a:spcPct val="80000"/>
              </a:lnSpc>
              <a:buFont typeface="Wingdings 2" charset="2"/>
              <a:buChar char=""/>
              <a:defRPr/>
            </a:pPr>
            <a:r>
              <a:rPr lang="en-US" sz="2800" dirty="0"/>
              <a:t>Members may contribute pre-tax dollars lowering taxable income and reducing the amount of taxes paid.</a:t>
            </a:r>
          </a:p>
          <a:p>
            <a:pPr indent="-306000" fontAlgn="auto">
              <a:lnSpc>
                <a:spcPct val="80000"/>
              </a:lnSpc>
              <a:buFont typeface="Wingdings 2" charset="2"/>
              <a:buChar char=""/>
              <a:defRPr/>
            </a:pPr>
            <a:r>
              <a:rPr lang="en-US" sz="2800" dirty="0"/>
              <a:t>The plan is available through payroll deduction.</a:t>
            </a:r>
          </a:p>
          <a:p>
            <a:pPr indent="-306000" fontAlgn="auto">
              <a:lnSpc>
                <a:spcPct val="80000"/>
              </a:lnSpc>
              <a:buFont typeface="Wingdings 2" charset="2"/>
              <a:buChar char=""/>
              <a:defRPr/>
            </a:pPr>
            <a:r>
              <a:rPr lang="en-US" sz="2800" dirty="0"/>
              <a:t>There is no minimum amount to contribute each month and contribution amounts may increase, decrease, or stop as often as the payroll office allows.</a:t>
            </a:r>
          </a:p>
          <a:p>
            <a:pPr indent="-306000" fontAlgn="auto">
              <a:lnSpc>
                <a:spcPct val="80000"/>
              </a:lnSpc>
              <a:buFont typeface="Wingdings 2" charset="2"/>
              <a:buChar char=""/>
              <a:defRPr/>
            </a:pPr>
            <a:r>
              <a:rPr lang="en-US" sz="2800" dirty="0"/>
              <a:t>Members can enroll at any time.</a:t>
            </a:r>
          </a:p>
          <a:p>
            <a:pPr indent="-306000" fontAlgn="auto">
              <a:lnSpc>
                <a:spcPct val="80000"/>
              </a:lnSpc>
              <a:buFont typeface="Wingdings 2" charset="2"/>
              <a:buChar char=""/>
              <a:defRPr/>
            </a:pPr>
            <a:r>
              <a:rPr lang="en-US" sz="2800" dirty="0"/>
              <a:t>Information is available at </a:t>
            </a:r>
            <a:r>
              <a:rPr lang="en-US" sz="2800" u="sng" dirty="0">
                <a:hlinkClick r:id="rId2"/>
              </a:rPr>
              <a:t>www.rsa.state.al.us</a:t>
            </a:r>
            <a:r>
              <a:rPr lang="en-US" sz="2800" dirty="0"/>
              <a:t> or call </a:t>
            </a:r>
          </a:p>
          <a:p>
            <a:pPr indent="-306000" fontAlgn="auto">
              <a:lnSpc>
                <a:spcPct val="80000"/>
              </a:lnSpc>
              <a:buFontTx/>
              <a:buNone/>
              <a:defRPr/>
            </a:pPr>
            <a:r>
              <a:rPr lang="en-US" sz="2800" dirty="0"/>
              <a:t>	1-877-517-0020.</a:t>
            </a:r>
            <a:endParaRPr lang="en-US" sz="2800" u="sng"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C373C615-EBA5-490A-95DA-C6FA69433ED0}"/>
              </a:ext>
            </a:extLst>
          </p:cNvPr>
          <p:cNvSpPr>
            <a:spLocks noGrp="1" noChangeArrowheads="1"/>
          </p:cNvSpPr>
          <p:nvPr>
            <p:ph type="title"/>
          </p:nvPr>
        </p:nvSpPr>
        <p:spPr>
          <a:xfrm>
            <a:off x="685346" y="609600"/>
            <a:ext cx="8153854" cy="970450"/>
          </a:xfrm>
        </p:spPr>
        <p:txBody>
          <a:bodyPr/>
          <a:lstStyle/>
          <a:p>
            <a:pPr fontAlgn="auto">
              <a:spcAft>
                <a:spcPts val="0"/>
              </a:spcAft>
              <a:defRPr/>
            </a:pPr>
            <a:r>
              <a:rPr lang="en-US" dirty="0">
                <a:ea typeface="+mj-ea"/>
              </a:rPr>
              <a:t>Gadsden State Alumni Association	</a:t>
            </a:r>
          </a:p>
        </p:txBody>
      </p:sp>
      <p:sp>
        <p:nvSpPr>
          <p:cNvPr id="135171" name="Rectangle 3">
            <a:extLst>
              <a:ext uri="{FF2B5EF4-FFF2-40B4-BE49-F238E27FC236}">
                <a16:creationId xmlns:a16="http://schemas.microsoft.com/office/drawing/2014/main" id="{1A79B228-8793-47A1-976D-B1F803F19D9B}"/>
              </a:ext>
            </a:extLst>
          </p:cNvPr>
          <p:cNvSpPr>
            <a:spLocks noGrp="1" noChangeArrowheads="1"/>
          </p:cNvSpPr>
          <p:nvPr>
            <p:ph idx="1"/>
          </p:nvPr>
        </p:nvSpPr>
        <p:spPr>
          <a:xfrm>
            <a:off x="457200" y="1981200"/>
            <a:ext cx="8229600" cy="3733800"/>
          </a:xfrm>
        </p:spPr>
        <p:txBody>
          <a:bodyPr/>
          <a:lstStyle/>
          <a:p>
            <a:pPr marL="720000" lvl="1" indent="-270000" fontAlgn="auto">
              <a:lnSpc>
                <a:spcPct val="90000"/>
              </a:lnSpc>
              <a:buFontTx/>
              <a:buNone/>
              <a:defRPr/>
            </a:pPr>
            <a:r>
              <a:rPr lang="en-US" sz="2800" dirty="0">
                <a:solidFill>
                  <a:schemeClr val="hlink"/>
                </a:solidFill>
              </a:rPr>
              <a:t>•	</a:t>
            </a:r>
            <a:r>
              <a:rPr lang="en-US" sz="2800" dirty="0"/>
              <a:t>Gadsden State employees, students, friends, and supporters of the College are eligible for membership in the Alumni Association.</a:t>
            </a:r>
          </a:p>
          <a:p>
            <a:pPr marL="720000" lvl="1" indent="-270000" fontAlgn="auto">
              <a:lnSpc>
                <a:spcPct val="90000"/>
              </a:lnSpc>
              <a:buFontTx/>
              <a:buNone/>
              <a:defRPr/>
            </a:pPr>
            <a:r>
              <a:rPr lang="en-US" sz="2800" dirty="0">
                <a:solidFill>
                  <a:schemeClr val="hlink"/>
                </a:solidFill>
              </a:rPr>
              <a:t>•	</a:t>
            </a:r>
            <a:r>
              <a:rPr lang="en-US" sz="2800" dirty="0"/>
              <a:t>Dues are $20 per year or $300 for a lifetime membership.</a:t>
            </a:r>
          </a:p>
          <a:p>
            <a:pPr marL="720000" lvl="1" indent="-270000" fontAlgn="auto">
              <a:lnSpc>
                <a:spcPct val="90000"/>
              </a:lnSpc>
              <a:buFontTx/>
              <a:buNone/>
              <a:defRPr/>
            </a:pPr>
            <a:r>
              <a:rPr lang="en-US" sz="2800" dirty="0">
                <a:solidFill>
                  <a:schemeClr val="hlink"/>
                </a:solidFill>
              </a:rPr>
              <a:t>•	</a:t>
            </a:r>
            <a:r>
              <a:rPr lang="en-US" sz="2800" dirty="0"/>
              <a:t>Payroll deduction is available.</a:t>
            </a:r>
          </a:p>
          <a:p>
            <a:pPr marL="720000" lvl="1" indent="-270000" fontAlgn="auto">
              <a:lnSpc>
                <a:spcPct val="90000"/>
              </a:lnSpc>
              <a:buFontTx/>
              <a:buNone/>
              <a:defRPr/>
            </a:pPr>
            <a:r>
              <a:rPr lang="en-US" sz="2800" dirty="0">
                <a:solidFill>
                  <a:schemeClr val="hlink"/>
                </a:solidFill>
              </a:rPr>
              <a:t>•	</a:t>
            </a:r>
            <a:r>
              <a:rPr lang="en-US" sz="2800" dirty="0"/>
              <a:t>Dues and contributions provide student scholarships.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D594A909-0121-4732-97E8-FE183D30E56A}"/>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a:ea typeface="+mj-ea"/>
              </a:rPr>
              <a:t>Gadsden State Cardinal Athletics</a:t>
            </a:r>
          </a:p>
        </p:txBody>
      </p:sp>
      <p:sp>
        <p:nvSpPr>
          <p:cNvPr id="136195" name="Rectangle 3">
            <a:extLst>
              <a:ext uri="{FF2B5EF4-FFF2-40B4-BE49-F238E27FC236}">
                <a16:creationId xmlns:a16="http://schemas.microsoft.com/office/drawing/2014/main" id="{023BC381-83AF-4F34-903D-EEDF6F7788DB}"/>
              </a:ext>
            </a:extLst>
          </p:cNvPr>
          <p:cNvSpPr>
            <a:spLocks noGrp="1" noChangeArrowheads="1"/>
          </p:cNvSpPr>
          <p:nvPr>
            <p:ph idx="1"/>
          </p:nvPr>
        </p:nvSpPr>
        <p:spPr>
          <a:xfrm>
            <a:off x="685346" y="1732450"/>
            <a:ext cx="7765322" cy="4820750"/>
          </a:xfrm>
        </p:spPr>
        <p:txBody>
          <a:bodyPr/>
          <a:lstStyle/>
          <a:p>
            <a:pPr indent="-306000" fontAlgn="auto">
              <a:buFont typeface="Wingdings 2" charset="2"/>
              <a:buChar char=""/>
              <a:defRPr/>
            </a:pPr>
            <a:r>
              <a:rPr lang="en-US" sz="2800" dirty="0"/>
              <a:t>Men’s basketball</a:t>
            </a:r>
          </a:p>
          <a:p>
            <a:pPr indent="-306000" fontAlgn="auto">
              <a:buFont typeface="Wingdings 2" charset="2"/>
              <a:buChar char=""/>
              <a:defRPr/>
            </a:pPr>
            <a:r>
              <a:rPr lang="en-US" sz="2800" dirty="0"/>
              <a:t>Women’s basketball</a:t>
            </a:r>
          </a:p>
          <a:p>
            <a:pPr indent="-306000" fontAlgn="auto">
              <a:buFont typeface="Wingdings 2" charset="2"/>
              <a:buChar char=""/>
              <a:defRPr/>
            </a:pPr>
            <a:r>
              <a:rPr lang="en-US" sz="2800" dirty="0"/>
              <a:t>Men’s tennis</a:t>
            </a:r>
          </a:p>
          <a:p>
            <a:pPr indent="-306000" fontAlgn="auto">
              <a:buFont typeface="Wingdings 2" charset="2"/>
              <a:buChar char=""/>
              <a:defRPr/>
            </a:pPr>
            <a:r>
              <a:rPr lang="en-US" sz="2800" dirty="0"/>
              <a:t>Women’s volleyball</a:t>
            </a:r>
          </a:p>
          <a:p>
            <a:pPr indent="-306000" fontAlgn="auto">
              <a:buFont typeface="Wingdings 2" charset="2"/>
              <a:buChar char=""/>
              <a:defRPr/>
            </a:pPr>
            <a:r>
              <a:rPr lang="en-US" sz="2800" dirty="0"/>
              <a:t>Men’s baseball</a:t>
            </a:r>
          </a:p>
          <a:p>
            <a:pPr indent="-306000" fontAlgn="auto">
              <a:buFont typeface="Wingdings 2" charset="2"/>
              <a:buChar char=""/>
              <a:defRPr/>
            </a:pPr>
            <a:r>
              <a:rPr lang="en-US" sz="2800" dirty="0"/>
              <a:t>Women’s softball</a:t>
            </a:r>
          </a:p>
          <a:p>
            <a:pPr indent="-306000" fontAlgn="auto">
              <a:buFont typeface="Wingdings 2" charset="2"/>
              <a:buChar char=""/>
              <a:defRPr/>
            </a:pPr>
            <a:r>
              <a:rPr lang="en-US" sz="2800" dirty="0"/>
              <a:t>Cross-Country (men’s and women’s)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22A7F761-1F8D-469D-9D21-1D8DE97E020F}"/>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a:ea typeface="+mj-ea"/>
              </a:rPr>
              <a:t>Professional Development Events</a:t>
            </a:r>
          </a:p>
        </p:txBody>
      </p:sp>
      <p:sp>
        <p:nvSpPr>
          <p:cNvPr id="137219" name="Rectangle 3">
            <a:extLst>
              <a:ext uri="{FF2B5EF4-FFF2-40B4-BE49-F238E27FC236}">
                <a16:creationId xmlns:a16="http://schemas.microsoft.com/office/drawing/2014/main" id="{C9307EEA-3CDB-4247-BBD3-CE64B7BE58B2}"/>
              </a:ext>
            </a:extLst>
          </p:cNvPr>
          <p:cNvSpPr>
            <a:spLocks noGrp="1" noChangeArrowheads="1"/>
          </p:cNvSpPr>
          <p:nvPr>
            <p:ph idx="1"/>
          </p:nvPr>
        </p:nvSpPr>
        <p:spPr>
          <a:xfrm>
            <a:off x="685346" y="1732450"/>
            <a:ext cx="7765322" cy="4363550"/>
          </a:xfrm>
        </p:spPr>
        <p:txBody>
          <a:bodyPr/>
          <a:lstStyle/>
          <a:p>
            <a:pPr indent="-306000" fontAlgn="auto">
              <a:buFontTx/>
              <a:buNone/>
              <a:defRPr/>
            </a:pPr>
            <a:r>
              <a:rPr lang="en-US" sz="2800" dirty="0"/>
              <a:t>The Gadsden State Professional Development Committee coordinates annual activities throughout the year for all employees, including such topics as:</a:t>
            </a:r>
          </a:p>
          <a:p>
            <a:pPr marL="720000" lvl="1" indent="-270000" fontAlgn="auto">
              <a:buFont typeface="Wingdings 2" charset="2"/>
              <a:buChar char=""/>
              <a:defRPr/>
            </a:pPr>
            <a:r>
              <a:rPr lang="en-US" dirty="0"/>
              <a:t>Diversity</a:t>
            </a:r>
          </a:p>
          <a:p>
            <a:pPr marL="720000" lvl="1" indent="-270000" fontAlgn="auto">
              <a:buFont typeface="Wingdings 2" charset="2"/>
              <a:buChar char=""/>
              <a:defRPr/>
            </a:pPr>
            <a:r>
              <a:rPr lang="en-US" dirty="0"/>
              <a:t>Customer Service</a:t>
            </a:r>
          </a:p>
          <a:p>
            <a:pPr marL="720000" lvl="1" indent="-270000" fontAlgn="auto">
              <a:buFont typeface="Wingdings 2" charset="2"/>
              <a:buChar char=""/>
              <a:defRPr/>
            </a:pPr>
            <a:r>
              <a:rPr lang="en-US" dirty="0"/>
              <a:t>Motivational/Leadership</a:t>
            </a:r>
          </a:p>
          <a:p>
            <a:pPr marL="720000" lvl="1" indent="-270000" fontAlgn="auto">
              <a:buFont typeface="Wingdings 2" charset="2"/>
              <a:buChar char=""/>
              <a:defRPr/>
            </a:pPr>
            <a:r>
              <a:rPr lang="en-US" dirty="0"/>
              <a:t>Community/National concerns</a:t>
            </a:r>
          </a:p>
          <a:p>
            <a:pPr marL="720000" lvl="1" indent="-270000" fontAlgn="auto">
              <a:buFont typeface="Wingdings 2" charset="2"/>
              <a:buChar char=""/>
              <a:defRPr/>
            </a:pPr>
            <a:r>
              <a:rPr lang="en-US" dirty="0"/>
              <a:t>Learning and Teaching Techniques/Styles</a:t>
            </a:r>
          </a:p>
          <a:p>
            <a:pPr marL="720000" lvl="1" indent="-270000" fontAlgn="auto">
              <a:buFont typeface="Wingdings 2" charset="2"/>
              <a:buChar char=""/>
              <a:defRPr/>
            </a:pPr>
            <a:r>
              <a:rPr lang="en-US" dirty="0"/>
              <a:t>Health Issues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280F8E5F-0ED5-4A8B-9FCE-4707FD34CCF2}"/>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a:ea typeface="+mj-ea"/>
              </a:rPr>
              <a:t>And Finally…</a:t>
            </a:r>
          </a:p>
        </p:txBody>
      </p:sp>
      <p:sp>
        <p:nvSpPr>
          <p:cNvPr id="174083" name="Rectangle 3">
            <a:extLst>
              <a:ext uri="{FF2B5EF4-FFF2-40B4-BE49-F238E27FC236}">
                <a16:creationId xmlns:a16="http://schemas.microsoft.com/office/drawing/2014/main" id="{7EFD8279-7170-43FF-A93D-0B16024BC17D}"/>
              </a:ext>
            </a:extLst>
          </p:cNvPr>
          <p:cNvSpPr>
            <a:spLocks noGrp="1" noChangeArrowheads="1"/>
          </p:cNvSpPr>
          <p:nvPr>
            <p:ph idx="1"/>
          </p:nvPr>
        </p:nvSpPr>
        <p:spPr>
          <a:xfrm>
            <a:off x="685346" y="1732450"/>
            <a:ext cx="7765322" cy="4058751"/>
          </a:xfrm>
        </p:spPr>
        <p:txBody>
          <a:bodyPr/>
          <a:lstStyle/>
          <a:p>
            <a:pPr indent="-306000" fontAlgn="auto">
              <a:buFontTx/>
              <a:buNone/>
              <a:defRPr/>
            </a:pPr>
            <a:r>
              <a:rPr lang="en-US" dirty="0"/>
              <a:t>Please complete the following forms and return to the Office of Human Resources:</a:t>
            </a:r>
          </a:p>
          <a:p>
            <a:pPr indent="-306000" fontAlgn="auto">
              <a:buFontTx/>
              <a:buChar char="-"/>
              <a:defRPr/>
            </a:pPr>
            <a:r>
              <a:rPr lang="en-US" dirty="0"/>
              <a:t>Employee Orientation Acknowledgement Form</a:t>
            </a:r>
          </a:p>
          <a:p>
            <a:pPr indent="-306000" fontAlgn="auto">
              <a:buFontTx/>
              <a:buChar char="-"/>
              <a:defRPr/>
            </a:pPr>
            <a:r>
              <a:rPr lang="en-US" dirty="0"/>
              <a:t>Orientation Evaluation Form</a:t>
            </a:r>
          </a:p>
          <a:p>
            <a:pPr indent="-306000" fontAlgn="auto">
              <a:buFontTx/>
              <a:buChar char="-"/>
              <a:defRPr/>
            </a:pPr>
            <a:r>
              <a:rPr lang="en-US" dirty="0"/>
              <a:t>Employee Handbook Access Acknowledgement Form</a:t>
            </a:r>
          </a:p>
          <a:p>
            <a:pPr indent="-306000" fontAlgn="auto">
              <a:buFontTx/>
              <a:buNone/>
              <a:defRPr/>
            </a:pPr>
            <a:r>
              <a:rPr lang="en-US" dirty="0"/>
              <a:t>Complete the on-line harassment training module.</a:t>
            </a:r>
          </a:p>
          <a:p>
            <a:pPr indent="-306000" fontAlgn="auto">
              <a:buFontTx/>
              <a:buNone/>
              <a:defRPr/>
            </a:pPr>
            <a:r>
              <a:rPr lang="en-US" dirty="0"/>
              <a:t>Complete the on-line ethics training.</a:t>
            </a:r>
          </a:p>
        </p:txBody>
      </p:sp>
      <p:sp>
        <p:nvSpPr>
          <p:cNvPr id="62468" name="Rectangle 4">
            <a:extLst>
              <a:ext uri="{FF2B5EF4-FFF2-40B4-BE49-F238E27FC236}">
                <a16:creationId xmlns:a16="http://schemas.microsoft.com/office/drawing/2014/main" id="{3D70E012-4B20-4235-B206-AD89EF6BD76F}"/>
              </a:ext>
            </a:extLst>
          </p:cNvPr>
          <p:cNvSpPr>
            <a:spLocks noChangeArrowheads="1"/>
          </p:cNvSpPr>
          <p:nvPr/>
        </p:nvSpPr>
        <p:spPr bwMode="auto">
          <a:xfrm>
            <a:off x="1489075" y="2716213"/>
            <a:ext cx="18415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sz="2800">
              <a:solidFill>
                <a:schemeClr val="tx2"/>
              </a:solidFill>
            </a:endParaRPr>
          </a:p>
          <a:p>
            <a:endParaRPr lang="en-US" altLang="en-US" sz="2800">
              <a:solidFill>
                <a:schemeClr val="tx2"/>
              </a:solidFill>
            </a:endParaRPr>
          </a:p>
          <a:p>
            <a:endParaRPr lang="en-US" altLang="en-US" sz="2800">
              <a:solidFill>
                <a:schemeClr val="tx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9AD8530-D18C-4AA6-A03F-1564C5115F33}"/>
              </a:ext>
            </a:extLst>
          </p:cNvPr>
          <p:cNvSpPr>
            <a:spLocks noGrp="1" noChangeArrowheads="1"/>
          </p:cNvSpPr>
          <p:nvPr>
            <p:ph type="title"/>
          </p:nvPr>
        </p:nvSpPr>
        <p:spPr>
          <a:xfrm>
            <a:off x="457200" y="1447800"/>
            <a:ext cx="8229600" cy="1143000"/>
          </a:xfrm>
        </p:spPr>
        <p:txBody>
          <a:bodyPr>
            <a:normAutofit fontScale="90000"/>
          </a:bodyPr>
          <a:lstStyle/>
          <a:p>
            <a:pPr fontAlgn="auto">
              <a:spcAft>
                <a:spcPts val="0"/>
              </a:spcAft>
              <a:defRPr/>
            </a:pPr>
            <a:r>
              <a:rPr lang="en-US" altLang="en-US">
                <a:ea typeface="+mj-ea"/>
              </a:rPr>
              <a:t>Welcome to Gadsden State!</a:t>
            </a:r>
            <a:br>
              <a:rPr lang="en-US" altLang="en-US">
                <a:ea typeface="+mj-ea"/>
              </a:rPr>
            </a:br>
            <a:br>
              <a:rPr lang="en-US" altLang="en-US">
                <a:ea typeface="+mj-ea"/>
              </a:rPr>
            </a:br>
            <a:endParaRPr lang="en-US" altLang="en-US">
              <a:ea typeface="+mj-ea"/>
            </a:endParaRPr>
          </a:p>
        </p:txBody>
      </p:sp>
      <p:pic>
        <p:nvPicPr>
          <p:cNvPr id="63491" name="Picture 3">
            <a:extLst>
              <a:ext uri="{FF2B5EF4-FFF2-40B4-BE49-F238E27FC236}">
                <a16:creationId xmlns:a16="http://schemas.microsoft.com/office/drawing/2014/main" id="{5F6FB48A-1843-4337-B218-E10469999A9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800" y="3962400"/>
            <a:ext cx="2543175"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3C14F8AC-34EC-4461-92E9-2B804F22BF4A}"/>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dirty="0">
                <a:ea typeface="+mj-ea"/>
              </a:rPr>
              <a:t>Gadsden State Campuses</a:t>
            </a:r>
          </a:p>
        </p:txBody>
      </p:sp>
      <p:sp>
        <p:nvSpPr>
          <p:cNvPr id="186371" name="Rectangle 3">
            <a:extLst>
              <a:ext uri="{FF2B5EF4-FFF2-40B4-BE49-F238E27FC236}">
                <a16:creationId xmlns:a16="http://schemas.microsoft.com/office/drawing/2014/main" id="{C7E5AFAE-AD0D-4C2C-931D-B995B17F924E}"/>
              </a:ext>
            </a:extLst>
          </p:cNvPr>
          <p:cNvSpPr>
            <a:spLocks noGrp="1" noChangeArrowheads="1"/>
          </p:cNvSpPr>
          <p:nvPr>
            <p:ph sz="half" idx="1"/>
          </p:nvPr>
        </p:nvSpPr>
        <p:spPr/>
        <p:txBody>
          <a:bodyPr>
            <a:normAutofit fontScale="85000" lnSpcReduction="20000"/>
          </a:bodyPr>
          <a:lstStyle/>
          <a:p>
            <a:pPr indent="-306000" fontAlgn="auto">
              <a:lnSpc>
                <a:spcPct val="110000"/>
              </a:lnSpc>
              <a:buFont typeface="Wingdings 2" charset="2"/>
              <a:buChar char=""/>
              <a:defRPr/>
            </a:pPr>
            <a:r>
              <a:rPr lang="en-US" sz="2400" dirty="0"/>
              <a:t>Ayers Campus </a:t>
            </a:r>
            <a:br>
              <a:rPr lang="en-US" sz="2400" dirty="0"/>
            </a:br>
            <a:r>
              <a:rPr lang="en-US" sz="2400" dirty="0"/>
              <a:t>1801 Coleman Road</a:t>
            </a:r>
            <a:br>
              <a:rPr lang="en-US" sz="2400" dirty="0"/>
            </a:br>
            <a:r>
              <a:rPr lang="en-US" sz="2400" dirty="0"/>
              <a:t>Anniston, AL</a:t>
            </a:r>
          </a:p>
          <a:p>
            <a:pPr marL="36900" indent="0" fontAlgn="auto">
              <a:lnSpc>
                <a:spcPct val="110000"/>
              </a:lnSpc>
              <a:buFont typeface="Wingdings 2" charset="2"/>
              <a:buNone/>
              <a:defRPr/>
            </a:pPr>
            <a:endParaRPr lang="en-US" sz="2400" dirty="0"/>
          </a:p>
          <a:p>
            <a:pPr indent="-306000" fontAlgn="auto">
              <a:lnSpc>
                <a:spcPct val="110000"/>
              </a:lnSpc>
              <a:buFont typeface="Wingdings 2" charset="2"/>
              <a:buChar char=""/>
              <a:defRPr/>
            </a:pPr>
            <a:r>
              <a:rPr lang="en-US" sz="2400" dirty="0"/>
              <a:t>Wallace Drive Campus</a:t>
            </a:r>
            <a:br>
              <a:rPr lang="en-US" sz="2400" dirty="0"/>
            </a:br>
            <a:r>
              <a:rPr lang="en-US" sz="2400" dirty="0"/>
              <a:t>1001 George Wallace Drive</a:t>
            </a:r>
            <a:br>
              <a:rPr lang="en-US" sz="2400" dirty="0"/>
            </a:br>
            <a:r>
              <a:rPr lang="en-US" sz="2400" dirty="0"/>
              <a:t>Gadsden, AL</a:t>
            </a:r>
          </a:p>
          <a:p>
            <a:pPr marL="36900" indent="0" fontAlgn="auto">
              <a:lnSpc>
                <a:spcPct val="110000"/>
              </a:lnSpc>
              <a:buFont typeface="Wingdings 2" charset="2"/>
              <a:buNone/>
              <a:defRPr/>
            </a:pPr>
            <a:endParaRPr lang="en-US" sz="2400" dirty="0"/>
          </a:p>
          <a:p>
            <a:pPr indent="-306000" fontAlgn="auto">
              <a:lnSpc>
                <a:spcPct val="110000"/>
              </a:lnSpc>
              <a:buFont typeface="Wingdings 2" charset="2"/>
              <a:buChar char=""/>
              <a:defRPr/>
            </a:pPr>
            <a:r>
              <a:rPr lang="en-US" sz="2400" dirty="0"/>
              <a:t>Cherokee County Center</a:t>
            </a:r>
            <a:br>
              <a:rPr lang="en-US" sz="2400" dirty="0"/>
            </a:br>
            <a:r>
              <a:rPr lang="en-US" sz="2400" dirty="0"/>
              <a:t>1975 East Bypass</a:t>
            </a:r>
            <a:br>
              <a:rPr lang="en-US" sz="2400" dirty="0"/>
            </a:br>
            <a:r>
              <a:rPr lang="en-US" sz="2400" dirty="0"/>
              <a:t>Centre, AL  </a:t>
            </a:r>
          </a:p>
          <a:p>
            <a:pPr indent="-306000" fontAlgn="auto">
              <a:lnSpc>
                <a:spcPct val="80000"/>
              </a:lnSpc>
              <a:buFont typeface="Wingdings 2" charset="2"/>
              <a:buChar char=""/>
              <a:defRPr/>
            </a:pPr>
            <a:endParaRPr lang="en-US" sz="2400" dirty="0"/>
          </a:p>
        </p:txBody>
      </p:sp>
      <p:sp>
        <p:nvSpPr>
          <p:cNvPr id="186372" name="Rectangle 4">
            <a:extLst>
              <a:ext uri="{FF2B5EF4-FFF2-40B4-BE49-F238E27FC236}">
                <a16:creationId xmlns:a16="http://schemas.microsoft.com/office/drawing/2014/main" id="{6ADA3DF8-F6D5-44CD-A81B-F8A8B8A5F519}"/>
              </a:ext>
            </a:extLst>
          </p:cNvPr>
          <p:cNvSpPr>
            <a:spLocks noGrp="1" noChangeArrowheads="1"/>
          </p:cNvSpPr>
          <p:nvPr>
            <p:ph sz="half" idx="2"/>
          </p:nvPr>
        </p:nvSpPr>
        <p:spPr/>
        <p:txBody>
          <a:bodyPr>
            <a:normAutofit fontScale="85000" lnSpcReduction="20000"/>
          </a:bodyPr>
          <a:lstStyle/>
          <a:p>
            <a:pPr indent="-306000" fontAlgn="auto">
              <a:lnSpc>
                <a:spcPct val="110000"/>
              </a:lnSpc>
              <a:buFont typeface="Wingdings 2" charset="2"/>
              <a:buChar char=""/>
              <a:defRPr/>
            </a:pPr>
            <a:r>
              <a:rPr lang="en-US" sz="2400" dirty="0"/>
              <a:t>East Broad Campus</a:t>
            </a:r>
            <a:br>
              <a:rPr lang="en-US" sz="2400" dirty="0"/>
            </a:br>
            <a:r>
              <a:rPr lang="en-US" sz="2400" dirty="0"/>
              <a:t>1001 East Broad Street</a:t>
            </a:r>
            <a:br>
              <a:rPr lang="en-US" sz="2400" dirty="0"/>
            </a:br>
            <a:r>
              <a:rPr lang="en-US" sz="2400" dirty="0"/>
              <a:t>East Gadsden, AL</a:t>
            </a:r>
          </a:p>
          <a:p>
            <a:pPr indent="-306000" fontAlgn="auto">
              <a:lnSpc>
                <a:spcPct val="110000"/>
              </a:lnSpc>
              <a:buFont typeface="Wingdings 2" charset="2"/>
              <a:buChar char=""/>
              <a:defRPr/>
            </a:pPr>
            <a:endParaRPr lang="en-US" sz="2400" dirty="0"/>
          </a:p>
          <a:p>
            <a:pPr indent="-306000" fontAlgn="auto">
              <a:lnSpc>
                <a:spcPct val="110000"/>
              </a:lnSpc>
              <a:buFont typeface="Wingdings 2" charset="2"/>
              <a:buChar char=""/>
              <a:defRPr/>
            </a:pPr>
            <a:r>
              <a:rPr lang="en-US" sz="2400" dirty="0"/>
              <a:t>Valley Street Campus</a:t>
            </a:r>
            <a:br>
              <a:rPr lang="en-US" sz="2400" dirty="0"/>
            </a:br>
            <a:r>
              <a:rPr lang="en-US" sz="2400" dirty="0"/>
              <a:t>600 Valley Street</a:t>
            </a:r>
            <a:br>
              <a:rPr lang="en-US" sz="2400" dirty="0"/>
            </a:br>
            <a:r>
              <a:rPr lang="en-US" sz="2400" dirty="0"/>
              <a:t>Gadsden, AL  </a:t>
            </a:r>
          </a:p>
        </p:txBody>
      </p:sp>
      <p:pic>
        <p:nvPicPr>
          <p:cNvPr id="20485" name="Picture 4">
            <a:extLst>
              <a:ext uri="{FF2B5EF4-FFF2-40B4-BE49-F238E27FC236}">
                <a16:creationId xmlns:a16="http://schemas.microsoft.com/office/drawing/2014/main" id="{227E7693-0F68-4312-9412-5CDF08BB802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800" y="3962400"/>
            <a:ext cx="2543175"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40A17095-EA5D-4766-B775-030111D0020E}"/>
              </a:ext>
            </a:extLst>
          </p:cNvPr>
          <p:cNvSpPr>
            <a:spLocks noGrp="1" noChangeArrowheads="1"/>
          </p:cNvSpPr>
          <p:nvPr>
            <p:ph type="title"/>
          </p:nvPr>
        </p:nvSpPr>
        <p:spPr>
          <a:xfrm>
            <a:off x="685346" y="609600"/>
            <a:ext cx="7765322" cy="970450"/>
          </a:xfrm>
        </p:spPr>
        <p:txBody>
          <a:bodyPr/>
          <a:lstStyle/>
          <a:p>
            <a:pPr fontAlgn="auto">
              <a:spcAft>
                <a:spcPts val="0"/>
              </a:spcAft>
              <a:defRPr/>
            </a:pPr>
            <a:r>
              <a:rPr lang="en-US">
                <a:ea typeface="+mj-ea"/>
              </a:rPr>
              <a:t>Gadsden State’s Website</a:t>
            </a:r>
          </a:p>
        </p:txBody>
      </p:sp>
      <p:sp>
        <p:nvSpPr>
          <p:cNvPr id="191491" name="Rectangle 3">
            <a:extLst>
              <a:ext uri="{FF2B5EF4-FFF2-40B4-BE49-F238E27FC236}">
                <a16:creationId xmlns:a16="http://schemas.microsoft.com/office/drawing/2014/main" id="{B71D5658-DE5E-41FB-9A71-69A8F26D0CE6}"/>
              </a:ext>
            </a:extLst>
          </p:cNvPr>
          <p:cNvSpPr>
            <a:spLocks noGrp="1" noChangeArrowheads="1"/>
          </p:cNvSpPr>
          <p:nvPr>
            <p:ph idx="1"/>
          </p:nvPr>
        </p:nvSpPr>
        <p:spPr>
          <a:xfrm>
            <a:off x="685346" y="1732450"/>
            <a:ext cx="7765322" cy="4058751"/>
          </a:xfrm>
        </p:spPr>
        <p:txBody>
          <a:bodyPr/>
          <a:lstStyle/>
          <a:p>
            <a:pPr indent="-306000" fontAlgn="auto">
              <a:buFont typeface="Wingdings 2" charset="2"/>
              <a:buChar char=""/>
              <a:defRPr/>
            </a:pPr>
            <a:r>
              <a:rPr lang="en-US" dirty="0"/>
              <a:t>Home Page Address</a:t>
            </a:r>
          </a:p>
          <a:p>
            <a:pPr marL="720000" lvl="1" indent="-270000" fontAlgn="auto">
              <a:buFont typeface="Wingdings 2" charset="2"/>
              <a:buChar char=""/>
              <a:defRPr/>
            </a:pPr>
            <a:r>
              <a:rPr lang="en-US" dirty="0">
                <a:hlinkClick r:id="rId2"/>
              </a:rPr>
              <a:t>www.gadsdenstate.edu</a:t>
            </a:r>
            <a:endParaRPr lang="en-US" dirty="0"/>
          </a:p>
          <a:p>
            <a:pPr marL="720000" lvl="1" indent="-270000" fontAlgn="auto">
              <a:buFontTx/>
              <a:buNone/>
              <a:defRPr/>
            </a:pPr>
            <a:endParaRPr lang="en-US" dirty="0"/>
          </a:p>
          <a:p>
            <a:pPr indent="-306000" fontAlgn="auto">
              <a:buFont typeface="Wingdings 2" charset="2"/>
              <a:buChar char=""/>
              <a:defRPr/>
            </a:pPr>
            <a:r>
              <a:rPr lang="en-US" dirty="0"/>
              <a:t>Internal Web Page</a:t>
            </a:r>
          </a:p>
          <a:p>
            <a:pPr marL="720000" lvl="1" indent="-270000" fontAlgn="auto">
              <a:buFont typeface="Wingdings 2" charset="2"/>
              <a:buChar char=""/>
              <a:defRPr/>
            </a:pPr>
            <a:r>
              <a:rPr lang="en-US" dirty="0">
                <a:hlinkClick r:id="rId3"/>
              </a:rPr>
              <a:t>http://my.gadsdenstate.edu</a:t>
            </a:r>
            <a:r>
              <a:rPr lang="en-US" dirty="0"/>
              <a:t> </a:t>
            </a:r>
          </a:p>
          <a:p>
            <a:pPr marL="720000" lvl="1" indent="-270000" fontAlgn="auto">
              <a:buFontTx/>
              <a:buNone/>
              <a:defRPr/>
            </a:pPr>
            <a:endParaRPr lang="en-US" dirty="0"/>
          </a:p>
        </p:txBody>
      </p:sp>
      <p:pic>
        <p:nvPicPr>
          <p:cNvPr id="21508" name="Picture 3">
            <a:extLst>
              <a:ext uri="{FF2B5EF4-FFF2-40B4-BE49-F238E27FC236}">
                <a16:creationId xmlns:a16="http://schemas.microsoft.com/office/drawing/2014/main" id="{BECF691F-BDA7-4561-B3C2-BC037BC6971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00800" y="3962400"/>
            <a:ext cx="2543175"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2B67AC3-F99A-46DC-B339-0559E5CC6F11}"/>
              </a:ext>
            </a:extLst>
          </p:cNvPr>
          <p:cNvSpPr>
            <a:spLocks noGrp="1" noChangeArrowheads="1"/>
          </p:cNvSpPr>
          <p:nvPr>
            <p:ph type="title"/>
          </p:nvPr>
        </p:nvSpPr>
        <p:spPr>
          <a:xfrm>
            <a:off x="457200" y="1371600"/>
            <a:ext cx="8229600" cy="1143000"/>
          </a:xfrm>
        </p:spPr>
        <p:txBody>
          <a:bodyPr/>
          <a:lstStyle/>
          <a:p>
            <a:pPr fontAlgn="auto">
              <a:spcAft>
                <a:spcPts val="0"/>
              </a:spcAft>
              <a:defRPr/>
            </a:pPr>
            <a:r>
              <a:rPr lang="en-US" altLang="en-US">
                <a:ea typeface="+mj-ea"/>
              </a:rPr>
              <a:t>Employment Policies Overview</a:t>
            </a:r>
          </a:p>
        </p:txBody>
      </p:sp>
      <p:pic>
        <p:nvPicPr>
          <p:cNvPr id="22531" name="Picture 3">
            <a:extLst>
              <a:ext uri="{FF2B5EF4-FFF2-40B4-BE49-F238E27FC236}">
                <a16:creationId xmlns:a16="http://schemas.microsoft.com/office/drawing/2014/main" id="{D27FD358-1D7A-49BC-87CE-ED63948EBBC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800" y="3962400"/>
            <a:ext cx="2543175"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D74B97DB-0606-45CF-952F-1A12DEA66F42}"/>
              </a:ext>
            </a:extLst>
          </p:cNvPr>
          <p:cNvSpPr>
            <a:spLocks noGrp="1" noChangeArrowheads="1"/>
          </p:cNvSpPr>
          <p:nvPr>
            <p:ph type="title"/>
          </p:nvPr>
        </p:nvSpPr>
        <p:spPr>
          <a:xfrm>
            <a:off x="685346" y="609600"/>
            <a:ext cx="7765322" cy="970450"/>
          </a:xfrm>
        </p:spPr>
        <p:txBody>
          <a:bodyPr>
            <a:normAutofit fontScale="90000"/>
          </a:bodyPr>
          <a:lstStyle/>
          <a:p>
            <a:pPr fontAlgn="auto">
              <a:spcAft>
                <a:spcPts val="0"/>
              </a:spcAft>
              <a:defRPr/>
            </a:pPr>
            <a:r>
              <a:rPr lang="en-US">
                <a:ea typeface="+mj-ea"/>
              </a:rPr>
              <a:t>Accessing the Employee Handbook</a:t>
            </a:r>
          </a:p>
        </p:txBody>
      </p:sp>
      <p:sp>
        <p:nvSpPr>
          <p:cNvPr id="167939" name="Rectangle 3">
            <a:extLst>
              <a:ext uri="{FF2B5EF4-FFF2-40B4-BE49-F238E27FC236}">
                <a16:creationId xmlns:a16="http://schemas.microsoft.com/office/drawing/2014/main" id="{5D8BB5FA-BD39-4B52-83A6-0C74C3F80A86}"/>
              </a:ext>
            </a:extLst>
          </p:cNvPr>
          <p:cNvSpPr>
            <a:spLocks noGrp="1" noChangeArrowheads="1"/>
          </p:cNvSpPr>
          <p:nvPr>
            <p:ph idx="1"/>
          </p:nvPr>
        </p:nvSpPr>
        <p:spPr>
          <a:xfrm>
            <a:off x="685346" y="1732450"/>
            <a:ext cx="7765322" cy="4058751"/>
          </a:xfrm>
        </p:spPr>
        <p:txBody>
          <a:bodyPr>
            <a:normAutofit fontScale="92500"/>
          </a:bodyPr>
          <a:lstStyle/>
          <a:p>
            <a:pPr indent="-306000" fontAlgn="auto">
              <a:lnSpc>
                <a:spcPct val="80000"/>
              </a:lnSpc>
              <a:buFont typeface="Wingdings 2" charset="2"/>
              <a:buChar char=""/>
              <a:defRPr/>
            </a:pPr>
            <a:r>
              <a:rPr lang="en-US" sz="2800" dirty="0"/>
              <a:t>Complete information on College policies and forms may be found by accessing the online </a:t>
            </a:r>
            <a:r>
              <a:rPr lang="en-US" sz="2800" i="1" dirty="0"/>
              <a:t>Employee Handbook</a:t>
            </a:r>
            <a:r>
              <a:rPr lang="en-US" sz="2800" dirty="0"/>
              <a:t> at </a:t>
            </a:r>
            <a:r>
              <a:rPr lang="en-US" sz="2800" dirty="0">
                <a:hlinkClick r:id="rId2"/>
              </a:rPr>
              <a:t>http://ww4.gadsdenstate.edu/employee_handbook</a:t>
            </a:r>
            <a:endParaRPr lang="en-US" sz="2800" dirty="0"/>
          </a:p>
          <a:p>
            <a:pPr indent="-306000" fontAlgn="auto">
              <a:lnSpc>
                <a:spcPct val="80000"/>
              </a:lnSpc>
              <a:buFont typeface="Wingdings 2" charset="2"/>
              <a:buChar char=""/>
              <a:defRPr/>
            </a:pPr>
            <a:r>
              <a:rPr lang="en-US" sz="2800" dirty="0"/>
              <a:t>Or follow the Faculty/Staff link from the </a:t>
            </a:r>
            <a:r>
              <a:rPr lang="en-US" sz="2800" dirty="0" err="1"/>
              <a:t>myGadsdenState</a:t>
            </a:r>
            <a:r>
              <a:rPr lang="en-US" sz="2800" dirty="0"/>
              <a:t> portal.   </a:t>
            </a:r>
          </a:p>
          <a:p>
            <a:pPr indent="-306000" fontAlgn="auto">
              <a:lnSpc>
                <a:spcPct val="80000"/>
              </a:lnSpc>
              <a:buFont typeface="Wingdings 2" charset="2"/>
              <a:buChar char=""/>
              <a:defRPr/>
            </a:pPr>
            <a:r>
              <a:rPr lang="en-US" sz="2800" dirty="0"/>
              <a:t>Hard copies are available for review in the Human Resources Office in the Joe Ford Center. </a:t>
            </a:r>
          </a:p>
          <a:p>
            <a:pPr indent="-306000" fontAlgn="auto">
              <a:lnSpc>
                <a:spcPct val="80000"/>
              </a:lnSpc>
              <a:buFont typeface="Wingdings 2" charset="2"/>
              <a:buChar char=""/>
              <a:defRPr/>
            </a:pPr>
            <a:r>
              <a:rPr lang="en-US" sz="2800" dirty="0"/>
              <a:t>Please print and sign the Employee Handbook Access Acknowledgement Form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BBE44-3CC4-4D84-8A20-AEBC36791A5E}"/>
              </a:ext>
            </a:extLst>
          </p:cNvPr>
          <p:cNvSpPr>
            <a:spLocks noGrp="1"/>
          </p:cNvSpPr>
          <p:nvPr>
            <p:ph type="title"/>
          </p:nvPr>
        </p:nvSpPr>
        <p:spPr>
          <a:xfrm>
            <a:off x="685346" y="609600"/>
            <a:ext cx="7765322" cy="970450"/>
          </a:xfrm>
        </p:spPr>
        <p:txBody>
          <a:bodyPr/>
          <a:lstStyle/>
          <a:p>
            <a:pPr fontAlgn="auto">
              <a:spcAft>
                <a:spcPts val="0"/>
              </a:spcAft>
              <a:defRPr/>
            </a:pPr>
            <a:r>
              <a:rPr lang="en-US" dirty="0">
                <a:ea typeface="+mj-ea"/>
              </a:rPr>
              <a:t>Criminal Background Checks</a:t>
            </a:r>
          </a:p>
        </p:txBody>
      </p:sp>
      <p:sp>
        <p:nvSpPr>
          <p:cNvPr id="3" name="Content Placeholder 2">
            <a:extLst>
              <a:ext uri="{FF2B5EF4-FFF2-40B4-BE49-F238E27FC236}">
                <a16:creationId xmlns:a16="http://schemas.microsoft.com/office/drawing/2014/main" id="{C4B0EB68-ACAB-4E89-BE5B-593FC359313F}"/>
              </a:ext>
            </a:extLst>
          </p:cNvPr>
          <p:cNvSpPr>
            <a:spLocks noGrp="1"/>
          </p:cNvSpPr>
          <p:nvPr>
            <p:ph idx="1"/>
          </p:nvPr>
        </p:nvSpPr>
        <p:spPr>
          <a:xfrm>
            <a:off x="685346" y="1732450"/>
            <a:ext cx="7765322" cy="4058751"/>
          </a:xfrm>
        </p:spPr>
        <p:txBody>
          <a:bodyPr/>
          <a:lstStyle/>
          <a:p>
            <a:pPr indent="-306000" fontAlgn="auto">
              <a:buFont typeface="Wingdings 2" charset="2"/>
              <a:buChar char=""/>
              <a:defRPr/>
            </a:pPr>
            <a:r>
              <a:rPr lang="en-US" dirty="0"/>
              <a:t>Board Policy 623.01 requires criminal background checks for all full-time and part-time employees.</a:t>
            </a:r>
          </a:p>
          <a:p>
            <a:pPr indent="-306000" fontAlgn="auto">
              <a:buFont typeface="Wingdings 2" charset="2"/>
              <a:buChar char=""/>
              <a:defRPr/>
            </a:pPr>
            <a:r>
              <a:rPr lang="en-US" dirty="0"/>
              <a:t>All employees must submit full consent and personal information for the background check.</a:t>
            </a:r>
          </a:p>
          <a:p>
            <a:pPr indent="-306000" fontAlgn="auto">
              <a:buFont typeface="Wingdings 2" charset="2"/>
              <a:buChar char=""/>
              <a:defRPr/>
            </a:pPr>
            <a:r>
              <a:rPr lang="en-US" dirty="0"/>
              <a:t>New full-time employees must pay for background check.  Current cost is $24.40.</a:t>
            </a:r>
          </a:p>
          <a:p>
            <a:pPr indent="-306000" fontAlgn="auto">
              <a:buFont typeface="Wingdings 2" charset="2"/>
              <a:buChar char=""/>
              <a:defRPr/>
            </a:pPr>
            <a:r>
              <a:rPr lang="en-US" dirty="0"/>
              <a:t>Complete policy is available in the </a:t>
            </a:r>
            <a:r>
              <a:rPr lang="en-US" i="1" dirty="0"/>
              <a:t>Employee Handbook.</a:t>
            </a:r>
            <a:endParaRPr lang="en-US" dirty="0"/>
          </a:p>
          <a:p>
            <a:pPr indent="-306000" fontAlgn="auto">
              <a:buFontTx/>
              <a:buNone/>
              <a:defRPr/>
            </a:pP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1_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1900</TotalTime>
  <Words>2769</Words>
  <Application>Microsoft Office PowerPoint</Application>
  <PresentationFormat>On-screen Show (4:3)</PresentationFormat>
  <Paragraphs>275</Paragraphs>
  <Slides>47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Arial</vt:lpstr>
      <vt:lpstr>Calisto MT</vt:lpstr>
      <vt:lpstr>Garamond</vt:lpstr>
      <vt:lpstr>Wingdings 2</vt:lpstr>
      <vt:lpstr>Slate</vt:lpstr>
      <vt:lpstr>1_Slate</vt:lpstr>
      <vt:lpstr>New Employee Orientation </vt:lpstr>
      <vt:lpstr>Welcome to Gadsden State !</vt:lpstr>
      <vt:lpstr>The Alabama Community College System</vt:lpstr>
      <vt:lpstr>What’s Unique at  Gadsden State</vt:lpstr>
      <vt:lpstr>Gadsden State Campuses</vt:lpstr>
      <vt:lpstr>Gadsden State’s Website</vt:lpstr>
      <vt:lpstr>Employment Policies Overview</vt:lpstr>
      <vt:lpstr>Accessing the Employee Handbook</vt:lpstr>
      <vt:lpstr>Criminal Background Checks</vt:lpstr>
      <vt:lpstr>Salary Schedules and Payroll Options</vt:lpstr>
      <vt:lpstr>Letters of Appointment</vt:lpstr>
      <vt:lpstr>Faculty Work Schedule </vt:lpstr>
      <vt:lpstr>Administrative and Support (Staff) Work Schedule</vt:lpstr>
      <vt:lpstr>Holidays (College is Closed)</vt:lpstr>
      <vt:lpstr>Leave Policies</vt:lpstr>
      <vt:lpstr>Types of Leave  (Paid and Unpaid)</vt:lpstr>
      <vt:lpstr>Annual Leave</vt:lpstr>
      <vt:lpstr>Sick Leave</vt:lpstr>
      <vt:lpstr>Personal Leave</vt:lpstr>
      <vt:lpstr>School Business Leave</vt:lpstr>
      <vt:lpstr>Sick Leave Bank (SLB)</vt:lpstr>
      <vt:lpstr>Catastrophic Sick Leave</vt:lpstr>
      <vt:lpstr>Family Medical Leave Act</vt:lpstr>
      <vt:lpstr>Family Medical Leave Act</vt:lpstr>
      <vt:lpstr>Evaluation Procedures</vt:lpstr>
      <vt:lpstr>Employee Conduct Code</vt:lpstr>
      <vt:lpstr>Probationary Period and Tenure</vt:lpstr>
      <vt:lpstr>Professional Attire Policy</vt:lpstr>
      <vt:lpstr>Professional Development Plan and Professional Growth Plan</vt:lpstr>
      <vt:lpstr>Harassment Policy Title IX Coordinator</vt:lpstr>
      <vt:lpstr>On-Line Harassment and Discrimination Training</vt:lpstr>
      <vt:lpstr>On-Line Ethics Training</vt:lpstr>
      <vt:lpstr>Drug-Free Workplace</vt:lpstr>
      <vt:lpstr>Employee Tuition Waiver Program (Any two-year state college in Alabama)</vt:lpstr>
      <vt:lpstr>Employee Assistance Program (Uprise Health)</vt:lpstr>
      <vt:lpstr>Employee Assistance Program (Uprise Health)</vt:lpstr>
      <vt:lpstr>General Information</vt:lpstr>
      <vt:lpstr>Committee Assignments</vt:lpstr>
      <vt:lpstr>Safety and Security Procedures</vt:lpstr>
      <vt:lpstr>Travel</vt:lpstr>
      <vt:lpstr>Miscellaneous Services</vt:lpstr>
      <vt:lpstr>RSA-1 Deferred Compensation Plan</vt:lpstr>
      <vt:lpstr>Gadsden State Alumni Association </vt:lpstr>
      <vt:lpstr>Gadsden State Cardinal Athletics</vt:lpstr>
      <vt:lpstr>Professional Development Events</vt:lpstr>
      <vt:lpstr>And Finally…</vt:lpstr>
      <vt:lpstr>Welcome to Gadsden State!  </vt:lpstr>
    </vt:vector>
  </TitlesOfParts>
  <Company>Gadsden State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Employee Orientation Phase II</dc:title>
  <dc:creator>Jennie Dobson</dc:creator>
  <cp:lastModifiedBy>Kevin Willoughby</cp:lastModifiedBy>
  <cp:revision>100</cp:revision>
  <cp:lastPrinted>2017-11-21T18:45:34Z</cp:lastPrinted>
  <dcterms:created xsi:type="dcterms:W3CDTF">2005-10-03T14:35:03Z</dcterms:created>
  <dcterms:modified xsi:type="dcterms:W3CDTF">2023-10-10T18:01:49Z</dcterms:modified>
</cp:coreProperties>
</file>